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5327650" cy="7559675"/>
  <p:notesSz cx="6858000" cy="9144000"/>
  <p:embeddedFontLst>
    <p:embeddedFont>
      <p:font typeface="Bariol" panose="020B0604020202020204" charset="0"/>
      <p:regular r:id="rId3"/>
    </p:embeddedFont>
  </p:embeddedFontLst>
  <p:defaultTextStyle>
    <a:defPPr>
      <a:defRPr lang="en-US"/>
    </a:defPPr>
    <a:lvl1pPr marL="0" algn="l" defTabSz="412376" rtl="0" eaLnBrk="1" latinLnBrk="0" hangingPunct="1">
      <a:defRPr sz="812" kern="1200">
        <a:solidFill>
          <a:schemeClr val="tx1"/>
        </a:solidFill>
        <a:latin typeface="+mn-lt"/>
        <a:ea typeface="+mn-ea"/>
        <a:cs typeface="+mn-cs"/>
      </a:defRPr>
    </a:lvl1pPr>
    <a:lvl2pPr marL="206188" algn="l" defTabSz="412376" rtl="0" eaLnBrk="1" latinLnBrk="0" hangingPunct="1">
      <a:defRPr sz="812" kern="1200">
        <a:solidFill>
          <a:schemeClr val="tx1"/>
        </a:solidFill>
        <a:latin typeface="+mn-lt"/>
        <a:ea typeface="+mn-ea"/>
        <a:cs typeface="+mn-cs"/>
      </a:defRPr>
    </a:lvl2pPr>
    <a:lvl3pPr marL="412376" algn="l" defTabSz="412376" rtl="0" eaLnBrk="1" latinLnBrk="0" hangingPunct="1">
      <a:defRPr sz="812" kern="1200">
        <a:solidFill>
          <a:schemeClr val="tx1"/>
        </a:solidFill>
        <a:latin typeface="+mn-lt"/>
        <a:ea typeface="+mn-ea"/>
        <a:cs typeface="+mn-cs"/>
      </a:defRPr>
    </a:lvl3pPr>
    <a:lvl4pPr marL="618565" algn="l" defTabSz="412376" rtl="0" eaLnBrk="1" latinLnBrk="0" hangingPunct="1">
      <a:defRPr sz="812" kern="1200">
        <a:solidFill>
          <a:schemeClr val="tx1"/>
        </a:solidFill>
        <a:latin typeface="+mn-lt"/>
        <a:ea typeface="+mn-ea"/>
        <a:cs typeface="+mn-cs"/>
      </a:defRPr>
    </a:lvl4pPr>
    <a:lvl5pPr marL="824754" algn="l" defTabSz="412376" rtl="0" eaLnBrk="1" latinLnBrk="0" hangingPunct="1">
      <a:defRPr sz="812" kern="1200">
        <a:solidFill>
          <a:schemeClr val="tx1"/>
        </a:solidFill>
        <a:latin typeface="+mn-lt"/>
        <a:ea typeface="+mn-ea"/>
        <a:cs typeface="+mn-cs"/>
      </a:defRPr>
    </a:lvl5pPr>
    <a:lvl6pPr marL="1030942" algn="l" defTabSz="412376" rtl="0" eaLnBrk="1" latinLnBrk="0" hangingPunct="1">
      <a:defRPr sz="812" kern="1200">
        <a:solidFill>
          <a:schemeClr val="tx1"/>
        </a:solidFill>
        <a:latin typeface="+mn-lt"/>
        <a:ea typeface="+mn-ea"/>
        <a:cs typeface="+mn-cs"/>
      </a:defRPr>
    </a:lvl6pPr>
    <a:lvl7pPr marL="1237130" algn="l" defTabSz="412376" rtl="0" eaLnBrk="1" latinLnBrk="0" hangingPunct="1">
      <a:defRPr sz="812" kern="1200">
        <a:solidFill>
          <a:schemeClr val="tx1"/>
        </a:solidFill>
        <a:latin typeface="+mn-lt"/>
        <a:ea typeface="+mn-ea"/>
        <a:cs typeface="+mn-cs"/>
      </a:defRPr>
    </a:lvl7pPr>
    <a:lvl8pPr marL="1443318" algn="l" defTabSz="412376" rtl="0" eaLnBrk="1" latinLnBrk="0" hangingPunct="1">
      <a:defRPr sz="812" kern="1200">
        <a:solidFill>
          <a:schemeClr val="tx1"/>
        </a:solidFill>
        <a:latin typeface="+mn-lt"/>
        <a:ea typeface="+mn-ea"/>
        <a:cs typeface="+mn-cs"/>
      </a:defRPr>
    </a:lvl8pPr>
    <a:lvl9pPr marL="1649507" algn="l" defTabSz="412376" rtl="0" eaLnBrk="1" latinLnBrk="0" hangingPunct="1">
      <a:defRPr sz="8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7" userDrawn="1">
          <p15:clr>
            <a:srgbClr val="A4A3A4"/>
          </p15:clr>
        </p15:guide>
        <p15:guide id="2" pos="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7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2611" y="91"/>
      </p:cViewPr>
      <p:guideLst>
        <p:guide orient="horz" pos="1587"/>
        <p:guide pos="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font" Target="fonts/font1.fntdata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788" y="1565601"/>
            <a:ext cx="2264251" cy="10802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9574" y="2855878"/>
            <a:ext cx="1864678" cy="12879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31274" y="201826"/>
            <a:ext cx="599361" cy="430014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3192" y="201826"/>
            <a:ext cx="1753685" cy="430014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25" y="3238529"/>
            <a:ext cx="2264251" cy="1000957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425" y="2136076"/>
            <a:ext cx="2264251" cy="1102452"/>
          </a:xfrm>
        </p:spPr>
        <p:txBody>
          <a:bodyPr anchor="b"/>
          <a:lstStyle>
            <a:lvl1pPr marL="0" indent="0">
              <a:buNone/>
              <a:defRPr sz="2001">
                <a:solidFill>
                  <a:schemeClr val="tx1">
                    <a:tint val="75000"/>
                  </a:schemeClr>
                </a:solidFill>
              </a:defRPr>
            </a:lvl1pPr>
            <a:lvl2pPr marL="457174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3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25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69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587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05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22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401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3192" y="1175951"/>
            <a:ext cx="1176523" cy="3326024"/>
          </a:xfrm>
        </p:spPr>
        <p:txBody>
          <a:bodyPr/>
          <a:lstStyle>
            <a:lvl1pPr>
              <a:defRPr sz="2801"/>
            </a:lvl1pPr>
            <a:lvl2pPr>
              <a:defRPr sz="2399"/>
            </a:lvl2pPr>
            <a:lvl3pPr>
              <a:defRPr sz="2001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54112" y="1175951"/>
            <a:ext cx="1176523" cy="3326024"/>
          </a:xfrm>
        </p:spPr>
        <p:txBody>
          <a:bodyPr/>
          <a:lstStyle>
            <a:lvl1pPr>
              <a:defRPr sz="2801"/>
            </a:lvl1pPr>
            <a:lvl2pPr>
              <a:defRPr sz="2399"/>
            </a:lvl2pPr>
            <a:lvl3pPr>
              <a:defRPr sz="2001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192" y="1128119"/>
            <a:ext cx="1176985" cy="470146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74" indent="0">
              <a:buNone/>
              <a:defRPr sz="2001" b="1"/>
            </a:lvl2pPr>
            <a:lvl3pPr marL="914351" indent="0">
              <a:buNone/>
              <a:defRPr sz="1799" b="1"/>
            </a:lvl3pPr>
            <a:lvl4pPr marL="1371525" indent="0">
              <a:buNone/>
              <a:defRPr sz="1600" b="1"/>
            </a:lvl4pPr>
            <a:lvl5pPr marL="1828699" indent="0">
              <a:buNone/>
              <a:defRPr sz="1600" b="1"/>
            </a:lvl5pPr>
            <a:lvl6pPr marL="2285876" indent="0">
              <a:buNone/>
              <a:defRPr sz="1600" b="1"/>
            </a:lvl6pPr>
            <a:lvl7pPr marL="2743050" indent="0">
              <a:buNone/>
              <a:defRPr sz="1600" b="1"/>
            </a:lvl7pPr>
            <a:lvl8pPr marL="3200227" indent="0">
              <a:buNone/>
              <a:defRPr sz="1600" b="1"/>
            </a:lvl8pPr>
            <a:lvl9pPr marL="365740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192" y="1598265"/>
            <a:ext cx="1176985" cy="2903709"/>
          </a:xfrm>
        </p:spPr>
        <p:txBody>
          <a:bodyPr/>
          <a:lstStyle>
            <a:lvl1pPr>
              <a:defRPr sz="2399"/>
            </a:lvl1pPr>
            <a:lvl2pPr>
              <a:defRPr sz="2001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53186" y="1128119"/>
            <a:ext cx="1177448" cy="470146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74" indent="0">
              <a:buNone/>
              <a:defRPr sz="2001" b="1"/>
            </a:lvl2pPr>
            <a:lvl3pPr marL="914351" indent="0">
              <a:buNone/>
              <a:defRPr sz="1799" b="1"/>
            </a:lvl3pPr>
            <a:lvl4pPr marL="1371525" indent="0">
              <a:buNone/>
              <a:defRPr sz="1600" b="1"/>
            </a:lvl4pPr>
            <a:lvl5pPr marL="1828699" indent="0">
              <a:buNone/>
              <a:defRPr sz="1600" b="1"/>
            </a:lvl5pPr>
            <a:lvl6pPr marL="2285876" indent="0">
              <a:buNone/>
              <a:defRPr sz="1600" b="1"/>
            </a:lvl6pPr>
            <a:lvl7pPr marL="2743050" indent="0">
              <a:buNone/>
              <a:defRPr sz="1600" b="1"/>
            </a:lvl7pPr>
            <a:lvl8pPr marL="3200227" indent="0">
              <a:buNone/>
              <a:defRPr sz="1600" b="1"/>
            </a:lvl8pPr>
            <a:lvl9pPr marL="365740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53186" y="1598265"/>
            <a:ext cx="1177448" cy="2903709"/>
          </a:xfrm>
        </p:spPr>
        <p:txBody>
          <a:bodyPr/>
          <a:lstStyle>
            <a:lvl1pPr>
              <a:defRPr sz="2399"/>
            </a:lvl1pPr>
            <a:lvl2pPr>
              <a:defRPr sz="2001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" y="200658"/>
            <a:ext cx="876380" cy="853963"/>
          </a:xfrm>
        </p:spPr>
        <p:txBody>
          <a:bodyPr anchor="b"/>
          <a:lstStyle>
            <a:lvl1pPr algn="l">
              <a:defRPr sz="200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482" y="200659"/>
            <a:ext cx="1489152" cy="4301315"/>
          </a:xfrm>
        </p:spPr>
        <p:txBody>
          <a:bodyPr/>
          <a:lstStyle>
            <a:lvl1pPr>
              <a:defRPr sz="3199"/>
            </a:lvl1pPr>
            <a:lvl2pPr>
              <a:defRPr sz="2801"/>
            </a:lvl2pPr>
            <a:lvl3pPr>
              <a:defRPr sz="2399"/>
            </a:lvl3pPr>
            <a:lvl4pPr>
              <a:defRPr sz="2001"/>
            </a:lvl4pPr>
            <a:lvl5pPr>
              <a:defRPr sz="2001"/>
            </a:lvl5pPr>
            <a:lvl6pPr>
              <a:defRPr sz="2001"/>
            </a:lvl6pPr>
            <a:lvl7pPr>
              <a:defRPr sz="2001"/>
            </a:lvl7pPr>
            <a:lvl8pPr>
              <a:defRPr sz="2001"/>
            </a:lvl8pPr>
            <a:lvl9pPr>
              <a:defRPr sz="20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3191" y="1054623"/>
            <a:ext cx="876380" cy="3447352"/>
          </a:xfrm>
        </p:spPr>
        <p:txBody>
          <a:bodyPr/>
          <a:lstStyle>
            <a:lvl1pPr marL="0" indent="0">
              <a:buNone/>
              <a:defRPr sz="1401"/>
            </a:lvl1pPr>
            <a:lvl2pPr marL="457174" indent="0">
              <a:buNone/>
              <a:defRPr sz="1201"/>
            </a:lvl2pPr>
            <a:lvl3pPr marL="914351" indent="0">
              <a:buNone/>
              <a:defRPr sz="999"/>
            </a:lvl3pPr>
            <a:lvl4pPr marL="1371525" indent="0">
              <a:buNone/>
              <a:defRPr sz="899"/>
            </a:lvl4pPr>
            <a:lvl5pPr marL="1828699" indent="0">
              <a:buNone/>
              <a:defRPr sz="899"/>
            </a:lvl5pPr>
            <a:lvl6pPr marL="2285876" indent="0">
              <a:buNone/>
              <a:defRPr sz="899"/>
            </a:lvl6pPr>
            <a:lvl7pPr marL="2743050" indent="0">
              <a:buNone/>
              <a:defRPr sz="899"/>
            </a:lvl7pPr>
            <a:lvl8pPr marL="3200227" indent="0">
              <a:buNone/>
              <a:defRPr sz="899"/>
            </a:lvl8pPr>
            <a:lvl9pPr marL="3657401" indent="0">
              <a:buNone/>
              <a:defRPr sz="89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129" y="3527849"/>
            <a:ext cx="1598295" cy="416482"/>
          </a:xfrm>
        </p:spPr>
        <p:txBody>
          <a:bodyPr anchor="b"/>
          <a:lstStyle>
            <a:lvl1pPr algn="l">
              <a:defRPr sz="200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129" y="450314"/>
            <a:ext cx="1598295" cy="3023870"/>
          </a:xfrm>
        </p:spPr>
        <p:txBody>
          <a:bodyPr/>
          <a:lstStyle>
            <a:lvl1pPr marL="0" indent="0">
              <a:buNone/>
              <a:defRPr sz="3199"/>
            </a:lvl1pPr>
            <a:lvl2pPr marL="457174" indent="0">
              <a:buNone/>
              <a:defRPr sz="2801"/>
            </a:lvl2pPr>
            <a:lvl3pPr marL="914351" indent="0">
              <a:buNone/>
              <a:defRPr sz="2399"/>
            </a:lvl3pPr>
            <a:lvl4pPr marL="1371525" indent="0">
              <a:buNone/>
              <a:defRPr sz="2001"/>
            </a:lvl4pPr>
            <a:lvl5pPr marL="1828699" indent="0">
              <a:buNone/>
              <a:defRPr sz="2001"/>
            </a:lvl5pPr>
            <a:lvl6pPr marL="2285876" indent="0">
              <a:buNone/>
              <a:defRPr sz="2001"/>
            </a:lvl6pPr>
            <a:lvl7pPr marL="2743050" indent="0">
              <a:buNone/>
              <a:defRPr sz="2001"/>
            </a:lvl7pPr>
            <a:lvl8pPr marL="3200227" indent="0">
              <a:buNone/>
              <a:defRPr sz="2001"/>
            </a:lvl8pPr>
            <a:lvl9pPr marL="3657401" indent="0">
              <a:buNone/>
              <a:defRPr sz="2001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2129" y="3944331"/>
            <a:ext cx="1598295" cy="591474"/>
          </a:xfrm>
        </p:spPr>
        <p:txBody>
          <a:bodyPr/>
          <a:lstStyle>
            <a:lvl1pPr marL="0" indent="0">
              <a:buNone/>
              <a:defRPr sz="1401"/>
            </a:lvl1pPr>
            <a:lvl2pPr marL="457174" indent="0">
              <a:buNone/>
              <a:defRPr sz="1201"/>
            </a:lvl2pPr>
            <a:lvl3pPr marL="914351" indent="0">
              <a:buNone/>
              <a:defRPr sz="999"/>
            </a:lvl3pPr>
            <a:lvl4pPr marL="1371525" indent="0">
              <a:buNone/>
              <a:defRPr sz="899"/>
            </a:lvl4pPr>
            <a:lvl5pPr marL="1828699" indent="0">
              <a:buNone/>
              <a:defRPr sz="899"/>
            </a:lvl5pPr>
            <a:lvl6pPr marL="2285876" indent="0">
              <a:buNone/>
              <a:defRPr sz="899"/>
            </a:lvl6pPr>
            <a:lvl7pPr marL="2743050" indent="0">
              <a:buNone/>
              <a:defRPr sz="899"/>
            </a:lvl7pPr>
            <a:lvl8pPr marL="3200227" indent="0">
              <a:buNone/>
              <a:defRPr sz="899"/>
            </a:lvl8pPr>
            <a:lvl9pPr marL="3657401" indent="0">
              <a:buNone/>
              <a:defRPr sz="89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3192" y="201825"/>
            <a:ext cx="2397443" cy="839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192" y="1175951"/>
            <a:ext cx="2397443" cy="3326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3192" y="4671134"/>
            <a:ext cx="621559" cy="2683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0141" y="4671134"/>
            <a:ext cx="843545" cy="2683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09076" y="4671134"/>
            <a:ext cx="621559" cy="2683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1" rtl="0" eaLnBrk="1" latinLnBrk="0" hangingPunct="1"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914351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908" indent="-285735" algn="l" defTabSz="914351" rtl="0" eaLnBrk="1" latinLnBrk="0" hangingPunct="1">
        <a:spcBef>
          <a:spcPct val="20000"/>
        </a:spcBef>
        <a:buFont typeface="Arial" pitchFamily="34" charset="0"/>
        <a:buChar char="–"/>
        <a:defRPr sz="2801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8" indent="-228587" algn="l" defTabSz="914351" rtl="0" eaLnBrk="1" latinLnBrk="0" hangingPunct="1">
        <a:spcBef>
          <a:spcPct val="20000"/>
        </a:spcBef>
        <a:buFont typeface="Arial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2" indent="-228587" algn="l" defTabSz="914351" rtl="0" eaLnBrk="1" latinLnBrk="0" hangingPunct="1">
        <a:spcBef>
          <a:spcPct val="20000"/>
        </a:spcBef>
        <a:buFont typeface="Arial" pitchFamily="34" charset="0"/>
        <a:buChar char="–"/>
        <a:defRPr sz="20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9" indent="-228587" algn="l" defTabSz="914351" rtl="0" eaLnBrk="1" latinLnBrk="0" hangingPunct="1">
        <a:spcBef>
          <a:spcPct val="20000"/>
        </a:spcBef>
        <a:buFont typeface="Arial" pitchFamily="34" charset="0"/>
        <a:buChar char="»"/>
        <a:defRPr sz="20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463" indent="-228587" algn="l" defTabSz="914351" rtl="0" eaLnBrk="1" latinLnBrk="0" hangingPunct="1">
        <a:spcBef>
          <a:spcPct val="20000"/>
        </a:spcBef>
        <a:buFont typeface="Arial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637" indent="-228587" algn="l" defTabSz="914351" rtl="0" eaLnBrk="1" latinLnBrk="0" hangingPunct="1">
        <a:spcBef>
          <a:spcPct val="20000"/>
        </a:spcBef>
        <a:buFont typeface="Arial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14" indent="-228587" algn="l" defTabSz="914351" rtl="0" eaLnBrk="1" latinLnBrk="0" hangingPunct="1">
        <a:spcBef>
          <a:spcPct val="20000"/>
        </a:spcBef>
        <a:buFont typeface="Arial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8pPr>
      <a:lvl9pPr marL="3885988" indent="-228587" algn="l" defTabSz="914351" rtl="0" eaLnBrk="1" latinLnBrk="0" hangingPunct="1">
        <a:spcBef>
          <a:spcPct val="20000"/>
        </a:spcBef>
        <a:buFont typeface="Arial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5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51" algn="l" defTabSz="91435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5" algn="l" defTabSz="91435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9" algn="l" defTabSz="91435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6" algn="l" defTabSz="91435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50" algn="l" defTabSz="91435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27" algn="l" defTabSz="91435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401" algn="l" defTabSz="91435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lsabewoners.nl/2024/09/bewonersinitiatieven-als-onderdeel-van-de-sociale-basis-hoe-investeer-je-erin/" TargetMode="Externa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7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4583" y="-107527"/>
            <a:ext cx="5385408" cy="3767900"/>
          </a:xfrm>
          <a:custGeom>
            <a:avLst/>
            <a:gdLst/>
            <a:ahLst/>
            <a:cxnLst/>
            <a:rect l="l" t="t" r="r" b="b"/>
            <a:pathLst>
              <a:path w="7273636" h="4849509">
                <a:moveTo>
                  <a:pt x="0" y="0"/>
                </a:moveTo>
                <a:lnTo>
                  <a:pt x="7273636" y="0"/>
                </a:lnTo>
                <a:lnTo>
                  <a:pt x="7273636" y="4849509"/>
                </a:lnTo>
                <a:lnTo>
                  <a:pt x="0" y="48495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" r="-4"/>
            </a:stretch>
          </a:blipFill>
        </p:spPr>
        <p:txBody>
          <a:bodyPr/>
          <a:lstStyle/>
          <a:p>
            <a:endParaRPr lang="nl-NL" dirty="0"/>
          </a:p>
        </p:txBody>
      </p:sp>
      <p:sp>
        <p:nvSpPr>
          <p:cNvPr id="3" name="Freeform 3"/>
          <p:cNvSpPr/>
          <p:nvPr/>
        </p:nvSpPr>
        <p:spPr>
          <a:xfrm rot="9428430" flipH="1">
            <a:off x="1871104" y="896988"/>
            <a:ext cx="1249910" cy="1082376"/>
          </a:xfrm>
          <a:custGeom>
            <a:avLst/>
            <a:gdLst/>
            <a:ahLst/>
            <a:cxnLst/>
            <a:rect l="l" t="t" r="r" b="b"/>
            <a:pathLst>
              <a:path w="1433234" h="1276881">
                <a:moveTo>
                  <a:pt x="1433235" y="0"/>
                </a:moveTo>
                <a:lnTo>
                  <a:pt x="0" y="0"/>
                </a:lnTo>
                <a:lnTo>
                  <a:pt x="0" y="1276882"/>
                </a:lnTo>
                <a:lnTo>
                  <a:pt x="1433235" y="1276882"/>
                </a:lnTo>
                <a:lnTo>
                  <a:pt x="143323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 dirty="0"/>
          </a:p>
        </p:txBody>
      </p:sp>
      <p:sp>
        <p:nvSpPr>
          <p:cNvPr id="4" name="TextBox 4"/>
          <p:cNvSpPr txBox="1"/>
          <p:nvPr/>
        </p:nvSpPr>
        <p:spPr>
          <a:xfrm>
            <a:off x="53877" y="350837"/>
            <a:ext cx="1591188" cy="1186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23"/>
              </a:lnSpc>
            </a:pPr>
            <a:r>
              <a:rPr lang="en-US" sz="7229" dirty="0" err="1">
                <a:solidFill>
                  <a:srgbClr val="000000"/>
                </a:solidFill>
                <a:latin typeface="Bariol"/>
                <a:ea typeface="Bariol"/>
                <a:cs typeface="Bariol"/>
                <a:sym typeface="Bariol"/>
              </a:rPr>
              <a:t>hier</a:t>
            </a:r>
            <a:r>
              <a:rPr lang="en-US" sz="7229" dirty="0">
                <a:solidFill>
                  <a:srgbClr val="000000"/>
                </a:solidFill>
                <a:latin typeface="Bariol"/>
                <a:ea typeface="Bariol"/>
                <a:cs typeface="Bariol"/>
                <a:sym typeface="Bariol"/>
              </a:rPr>
              <a:t>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740413" y="2047848"/>
            <a:ext cx="3234628" cy="410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460"/>
              </a:lnSpc>
            </a:pPr>
            <a:r>
              <a:rPr lang="en-US" sz="2472" dirty="0" err="1">
                <a:solidFill>
                  <a:srgbClr val="000000"/>
                </a:solidFill>
                <a:latin typeface="Bariol"/>
                <a:ea typeface="Bariol"/>
                <a:cs typeface="Bariol"/>
                <a:sym typeface="Bariol"/>
              </a:rPr>
              <a:t>vind</a:t>
            </a:r>
            <a:r>
              <a:rPr lang="en-US" sz="2472" dirty="0">
                <a:solidFill>
                  <a:srgbClr val="000000"/>
                </a:solidFill>
                <a:latin typeface="Bariol"/>
                <a:ea typeface="Bariol"/>
                <a:cs typeface="Bariol"/>
                <a:sym typeface="Bariol"/>
              </a:rPr>
              <a:t> je de </a:t>
            </a:r>
            <a:r>
              <a:rPr lang="en-US" sz="2472" dirty="0" err="1">
                <a:solidFill>
                  <a:srgbClr val="000000"/>
                </a:solidFill>
                <a:latin typeface="Bariol"/>
                <a:ea typeface="Bariol"/>
                <a:cs typeface="Bariol"/>
                <a:sym typeface="Bariol"/>
              </a:rPr>
              <a:t>sociale</a:t>
            </a:r>
            <a:r>
              <a:rPr lang="en-US" sz="2472" dirty="0">
                <a:solidFill>
                  <a:srgbClr val="000000"/>
                </a:solidFill>
                <a:latin typeface="Bariol"/>
                <a:ea typeface="Bariol"/>
                <a:cs typeface="Bariol"/>
                <a:sym typeface="Bariol"/>
              </a:rPr>
              <a:t> basis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D9FA771-B3A1-B2EB-823E-56FF9DBB3250}"/>
              </a:ext>
            </a:extLst>
          </p:cNvPr>
          <p:cNvSpPr/>
          <p:nvPr/>
        </p:nvSpPr>
        <p:spPr>
          <a:xfrm>
            <a:off x="-52996" y="2550088"/>
            <a:ext cx="5382233" cy="4922838"/>
          </a:xfrm>
          <a:prstGeom prst="rect">
            <a:avLst/>
          </a:prstGeom>
          <a:solidFill>
            <a:srgbClr val="F9F7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xtBox 6"/>
          <p:cNvSpPr txBox="1"/>
          <p:nvPr/>
        </p:nvSpPr>
        <p:spPr>
          <a:xfrm>
            <a:off x="82234" y="2570050"/>
            <a:ext cx="5096192" cy="5154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90"/>
              </a:lnSpc>
            </a:pPr>
            <a:r>
              <a:rPr lang="en-US" sz="1400" b="1" dirty="0">
                <a:solidFill>
                  <a:srgbClr val="000000"/>
                </a:solidFill>
                <a:latin typeface="+mj-lt"/>
                <a:ea typeface="Inter Bold"/>
                <a:cs typeface="Inter Bold"/>
                <a:sym typeface="Inter Bold"/>
              </a:rPr>
              <a:t>Komen </a:t>
            </a:r>
            <a:r>
              <a:rPr lang="en-US" sz="1400" b="1" dirty="0" err="1">
                <a:solidFill>
                  <a:srgbClr val="000000"/>
                </a:solidFill>
                <a:latin typeface="+mj-lt"/>
                <a:ea typeface="Inter Bold"/>
                <a:cs typeface="Inter Bold"/>
                <a:sym typeface="Inter Bold"/>
              </a:rPr>
              <a:t>jullie</a:t>
            </a:r>
            <a:r>
              <a:rPr lang="en-US" sz="1400" b="1" dirty="0">
                <a:solidFill>
                  <a:srgbClr val="000000"/>
                </a:solidFill>
                <a:latin typeface="+mj-lt"/>
                <a:ea typeface="Inter Bold"/>
                <a:cs typeface="Inter Bold"/>
                <a:sym typeface="Inter Bold"/>
              </a:rPr>
              <a:t> op de </a:t>
            </a:r>
            <a:r>
              <a:rPr lang="en-US" sz="1400" b="1" dirty="0" err="1">
                <a:solidFill>
                  <a:srgbClr val="000000"/>
                </a:solidFill>
                <a:latin typeface="+mj-lt"/>
                <a:ea typeface="Inter Bold"/>
                <a:cs typeface="Inter Bold"/>
                <a:sym typeface="Inter Bold"/>
              </a:rPr>
              <a:t>koffie</a:t>
            </a:r>
            <a:r>
              <a:rPr lang="en-US" sz="1400" b="1" dirty="0">
                <a:solidFill>
                  <a:srgbClr val="000000"/>
                </a:solidFill>
                <a:latin typeface="+mj-lt"/>
                <a:ea typeface="Inter Bold"/>
                <a:cs typeface="Inter Bold"/>
                <a:sym typeface="Inter Bold"/>
              </a:rPr>
              <a:t>? </a:t>
            </a:r>
          </a:p>
          <a:p>
            <a:pPr>
              <a:lnSpc>
                <a:spcPts val="1885"/>
              </a:lnSpc>
            </a:pPr>
            <a:endParaRPr lang="en-US" sz="1400" b="1" dirty="0">
              <a:solidFill>
                <a:srgbClr val="000000"/>
              </a:solidFill>
              <a:latin typeface="+mj-lt"/>
              <a:ea typeface="Inter Bold"/>
              <a:cs typeface="Inter Bold"/>
              <a:sym typeface="Inter Bold"/>
            </a:endParaRPr>
          </a:p>
          <a:p>
            <a:pPr>
              <a:lnSpc>
                <a:spcPts val="1885"/>
              </a:lnSpc>
            </a:pPr>
            <a:r>
              <a:rPr lang="en-US" sz="1400" dirty="0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We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begrijpen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dat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jullie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 de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komende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tijd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 hard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aan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 de slag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gaan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 met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een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sterkere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sociale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 basis in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onze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gemeente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 (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zoals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 in </a:t>
            </a:r>
            <a:r>
              <a:rPr lang="en-US" sz="1400" u="sng" dirty="0" err="1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  <a:hlinkClick r:id="rId5" tooltip="https://www.lsabewoners.nl/2024/09/bewonersinitiatieven-als-onderdeel-van-de-sociale-basis-hoe-investeer-je-erin/"/>
              </a:rPr>
              <a:t>dit</a:t>
            </a:r>
            <a:r>
              <a:rPr lang="en-US" sz="1400" u="sng" dirty="0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  <a:hlinkClick r:id="rId5" tooltip="https://www.lsabewoners.nl/2024/09/bewonersinitiatieven-als-onderdeel-van-de-sociale-basis-hoe-investeer-je-erin/"/>
              </a:rPr>
              <a:t> rapport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beschreven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). Net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als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wij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dus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als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bewonersinitiatief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. Nou ja,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eigenlijk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waren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wij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 er al mee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bezig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voordat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 het zo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genoemd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werd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.</a:t>
            </a:r>
          </a:p>
          <a:p>
            <a:pPr>
              <a:lnSpc>
                <a:spcPts val="1885"/>
              </a:lnSpc>
            </a:pPr>
            <a:endParaRPr lang="en-US" sz="1400" dirty="0">
              <a:solidFill>
                <a:srgbClr val="000000"/>
              </a:solidFill>
              <a:latin typeface="+mj-lt"/>
              <a:ea typeface="Inter"/>
              <a:cs typeface="Inter"/>
              <a:sym typeface="Inter"/>
            </a:endParaRPr>
          </a:p>
          <a:p>
            <a:pPr>
              <a:lnSpc>
                <a:spcPts val="1885"/>
              </a:lnSpc>
            </a:pPr>
            <a:r>
              <a:rPr lang="en-US" sz="1400" dirty="0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Zo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gaat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dat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wel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vaker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. Dan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gebruiken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wij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 net wat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andere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woorden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 dan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jullie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terwijl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 we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gewoon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hetzelfde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willen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: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een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hechte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gemeenschap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waar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iedereen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zich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thuis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voelt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en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niemand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knel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komt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te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zitten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.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Leefbare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veilige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en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groene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buurten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.</a:t>
            </a:r>
          </a:p>
          <a:p>
            <a:pPr>
              <a:lnSpc>
                <a:spcPts val="1885"/>
              </a:lnSpc>
            </a:pPr>
            <a:endParaRPr lang="en-US" sz="1400" dirty="0">
              <a:solidFill>
                <a:srgbClr val="000000"/>
              </a:solidFill>
              <a:latin typeface="+mj-lt"/>
              <a:ea typeface="Inter"/>
              <a:cs typeface="Inter"/>
              <a:sym typeface="Inter"/>
            </a:endParaRPr>
          </a:p>
          <a:p>
            <a:pPr>
              <a:lnSpc>
                <a:spcPts val="1885"/>
              </a:lnSpc>
            </a:pPr>
            <a:r>
              <a:rPr lang="en-US" sz="1400" dirty="0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We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snappen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dat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 het de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komende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jaren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niet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makkelijker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wordt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 om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dat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allemaal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voor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elkaar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te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krijgen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, met de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bezuinigingen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 in het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ravijnjaar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 om de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hoek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. Als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jullie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langskomen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vertellen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 we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jullie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 -in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onze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 eigen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woorden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- wat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wij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als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actieve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bewoners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 nu al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bijdragen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aan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 die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sociale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 basis. En wat er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nodig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 is om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dat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ook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 in de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toekomst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samen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 met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jullie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te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kunnen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blijven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doen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. </a:t>
            </a:r>
          </a:p>
          <a:p>
            <a:pPr>
              <a:lnSpc>
                <a:spcPts val="1885"/>
              </a:lnSpc>
            </a:pPr>
            <a:endParaRPr lang="en-US" sz="1400" dirty="0">
              <a:solidFill>
                <a:srgbClr val="000000"/>
              </a:solidFill>
              <a:latin typeface="+mj-lt"/>
              <a:ea typeface="Inter"/>
              <a:cs typeface="Inter"/>
              <a:sym typeface="Inter"/>
            </a:endParaRPr>
          </a:p>
          <a:p>
            <a:pPr>
              <a:lnSpc>
                <a:spcPts val="1885"/>
              </a:lnSpc>
            </a:pPr>
            <a:r>
              <a:rPr lang="en-US" sz="1400" dirty="0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Laten we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aan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bak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gaan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!</a:t>
            </a:r>
          </a:p>
          <a:p>
            <a:pPr>
              <a:lnSpc>
                <a:spcPts val="1885"/>
              </a:lnSpc>
            </a:pPr>
            <a:r>
              <a:rPr lang="en-US" sz="1400" dirty="0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186</Words>
  <Application>Microsoft Office PowerPoint</Application>
  <PresentationFormat>Aangepast</PresentationFormat>
  <Paragraphs>12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Bariol</vt:lpstr>
      <vt:lpstr>Arial</vt:lpstr>
      <vt:lpstr>Calibri</vt:lpstr>
      <vt:lpstr>Office Theme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20241011 (Presentatie)</dc:title>
  <dc:creator>Vincent Jacobs</dc:creator>
  <cp:lastModifiedBy>Vincent Jacobs</cp:lastModifiedBy>
  <cp:revision>3</cp:revision>
  <dcterms:created xsi:type="dcterms:W3CDTF">2006-08-16T00:00:00Z</dcterms:created>
  <dcterms:modified xsi:type="dcterms:W3CDTF">2024-10-16T09:55:43Z</dcterms:modified>
  <dc:identifier>DAGTudBtmPw</dc:identifier>
</cp:coreProperties>
</file>