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051" r:id="rId2"/>
    <p:sldId id="1054" r:id="rId3"/>
    <p:sldId id="1055" r:id="rId4"/>
    <p:sldId id="1056" r:id="rId5"/>
    <p:sldId id="1057" r:id="rId6"/>
    <p:sldId id="1050" r:id="rId7"/>
    <p:sldId id="1059" r:id="rId8"/>
    <p:sldId id="1058" r:id="rId9"/>
    <p:sldId id="1052" r:id="rId10"/>
    <p:sldId id="1060" r:id="rId11"/>
    <p:sldId id="1061"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60922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35354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5333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118513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7808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250860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8053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358392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21989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366506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C33B7F0-DDD4-49A5-9AA9-8F7BD5323808}" type="datetimeFigureOut">
              <a:rPr lang="nl-NL" smtClean="0"/>
              <a:t>25-4-2024</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C7264D7-8C64-4678-B97F-237548FD9987}" type="slidenum">
              <a:rPr lang="nl-NL" smtClean="0"/>
              <a:t>‹nr.›</a:t>
            </a:fld>
            <a:endParaRPr lang="nl-NL" dirty="0"/>
          </a:p>
        </p:txBody>
      </p:sp>
    </p:spTree>
    <p:extLst>
      <p:ext uri="{BB962C8B-B14F-4D97-AF65-F5344CB8AC3E}">
        <p14:creationId xmlns:p14="http://schemas.microsoft.com/office/powerpoint/2010/main" val="325163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3B7F0-DDD4-49A5-9AA9-8F7BD5323808}" type="datetimeFigureOut">
              <a:rPr lang="nl-NL" smtClean="0"/>
              <a:t>25-4-2024</a:t>
            </a:fld>
            <a:endParaRPr lang="nl-NL"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264D7-8C64-4678-B97F-237548FD9987}" type="slidenum">
              <a:rPr lang="nl-NL" smtClean="0"/>
              <a:t>‹nr.›</a:t>
            </a:fld>
            <a:endParaRPr lang="nl-NL" dirty="0"/>
          </a:p>
        </p:txBody>
      </p:sp>
    </p:spTree>
    <p:extLst>
      <p:ext uri="{BB962C8B-B14F-4D97-AF65-F5344CB8AC3E}">
        <p14:creationId xmlns:p14="http://schemas.microsoft.com/office/powerpoint/2010/main" val="3576050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outerShdw blurRad="38100" dist="38100" dir="2700000" algn="tl">
                    <a:srgbClr val="000000">
                      <a:alpha val="43137"/>
                    </a:srgbClr>
                  </a:outerShdw>
                </a:effectLst>
                <a:latin typeface="Calibri" panose="020F0502020204030204"/>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33" name="Tekstvak 32">
            <a:extLst>
              <a:ext uri="{FF2B5EF4-FFF2-40B4-BE49-F238E27FC236}">
                <a16:creationId xmlns:a16="http://schemas.microsoft.com/office/drawing/2014/main" id="{A3FBCDFD-539B-4851-A9C7-8C1CF3EBB28B}"/>
              </a:ext>
            </a:extLst>
          </p:cNvPr>
          <p:cNvSpPr txBox="1"/>
          <p:nvPr/>
        </p:nvSpPr>
        <p:spPr>
          <a:xfrm>
            <a:off x="150079" y="2903639"/>
            <a:ext cx="4640485" cy="2862322"/>
          </a:xfrm>
          <a:prstGeom prst="rect">
            <a:avLst/>
          </a:prstGeom>
          <a:noFill/>
        </p:spPr>
        <p:txBody>
          <a:bodyPr wrap="square" rtlCol="0">
            <a:spAutoFit/>
          </a:bodyPr>
          <a:lstStyle/>
          <a:p>
            <a:pPr defTabSz="742950">
              <a:defRPr/>
            </a:pPr>
            <a:r>
              <a:rPr lang="nl-NL" dirty="0">
                <a:solidFill>
                  <a:schemeClr val="bg1"/>
                </a:solidFill>
                <a:latin typeface="Calibri" panose="020F0502020204030204"/>
              </a:rPr>
              <a:t>In het najaar van 2023 heeft een groep van veertien startende Energiegemeenschappen kennis en ervaring gedeeld over de benodigde bouwstenen die nodig zijn voor de ontwikkeling van Energiegemeenschappen. </a:t>
            </a:r>
          </a:p>
          <a:p>
            <a:pPr defTabSz="742950">
              <a:defRPr/>
            </a:pPr>
            <a:endParaRPr lang="nl-NL" dirty="0">
              <a:solidFill>
                <a:schemeClr val="bg1"/>
              </a:solidFill>
              <a:latin typeface="Calibri" panose="020F0502020204030204"/>
            </a:endParaRPr>
          </a:p>
          <a:p>
            <a:pPr defTabSz="742950">
              <a:defRPr/>
            </a:pPr>
            <a:r>
              <a:rPr lang="nl-NL" dirty="0">
                <a:solidFill>
                  <a:schemeClr val="bg1"/>
                </a:solidFill>
                <a:latin typeface="Calibri" panose="020F0502020204030204"/>
              </a:rPr>
              <a:t>Aanleiding was onder meer de nieuwe Europese en Nationale regelgeving rondom Energiegemeenschappen. </a:t>
            </a:r>
          </a:p>
          <a:p>
            <a:pPr defTabSz="742950">
              <a:defRPr/>
            </a:pPr>
            <a:endParaRPr lang="nl-NL" dirty="0">
              <a:latin typeface="Calibri" panose="020F0502020204030204"/>
            </a:endParaRPr>
          </a:p>
        </p:txBody>
      </p:sp>
      <p:sp>
        <p:nvSpPr>
          <p:cNvPr id="35" name="Tekstvak 34">
            <a:extLst>
              <a:ext uri="{FF2B5EF4-FFF2-40B4-BE49-F238E27FC236}">
                <a16:creationId xmlns:a16="http://schemas.microsoft.com/office/drawing/2014/main" id="{E152F7FC-2010-40FB-9564-227B0C21A347}"/>
              </a:ext>
            </a:extLst>
          </p:cNvPr>
          <p:cNvSpPr txBox="1"/>
          <p:nvPr/>
        </p:nvSpPr>
        <p:spPr>
          <a:xfrm>
            <a:off x="5145157" y="2894807"/>
            <a:ext cx="4640485" cy="3385542"/>
          </a:xfrm>
          <a:prstGeom prst="rect">
            <a:avLst/>
          </a:prstGeom>
          <a:noFill/>
        </p:spPr>
        <p:txBody>
          <a:bodyPr wrap="square">
            <a:spAutoFit/>
          </a:bodyPr>
          <a:lstStyle/>
          <a:p>
            <a:pPr defTabSz="742950">
              <a:defRPr/>
            </a:pPr>
            <a:r>
              <a:rPr lang="nl-NL" dirty="0">
                <a:solidFill>
                  <a:schemeClr val="bg1"/>
                </a:solidFill>
                <a:latin typeface="Calibri" panose="020F0502020204030204"/>
              </a:rPr>
              <a:t>De verslagen van deze bijeenkomsten zijn op te vragen bij LSA-Bewoners of Transitiereizen.</a:t>
            </a:r>
          </a:p>
          <a:p>
            <a:pPr defTabSz="742950">
              <a:defRPr/>
            </a:pPr>
            <a:br>
              <a:rPr lang="nl-NL" dirty="0">
                <a:solidFill>
                  <a:schemeClr val="bg1"/>
                </a:solidFill>
                <a:latin typeface="Calibri" panose="020F0502020204030204"/>
              </a:rPr>
            </a:br>
            <a:r>
              <a:rPr lang="nl-NL" b="1" dirty="0">
                <a:solidFill>
                  <a:schemeClr val="bg1"/>
                </a:solidFill>
                <a:latin typeface="Calibri" panose="020F0502020204030204"/>
              </a:rPr>
              <a:t>LSA Bewoners: </a:t>
            </a:r>
          </a:p>
          <a:p>
            <a:pPr marL="285750" indent="-285750" defTabSz="742950">
              <a:buFont typeface="Arial" panose="020B0604020202020204" pitchFamily="34" charset="0"/>
              <a:buChar char="•"/>
              <a:defRPr/>
            </a:pPr>
            <a:r>
              <a:rPr lang="nl-NL" dirty="0">
                <a:solidFill>
                  <a:schemeClr val="bg1"/>
                </a:solidFill>
                <a:latin typeface="Calibri" panose="020F0502020204030204"/>
              </a:rPr>
              <a:t>Carla </a:t>
            </a:r>
            <a:r>
              <a:rPr lang="nl-NL" dirty="0" err="1">
                <a:solidFill>
                  <a:schemeClr val="bg1"/>
                </a:solidFill>
                <a:latin typeface="Calibri" panose="020F0502020204030204"/>
              </a:rPr>
              <a:t>Delgado</a:t>
            </a:r>
            <a:r>
              <a:rPr lang="nl-NL" dirty="0">
                <a:solidFill>
                  <a:schemeClr val="bg1"/>
                </a:solidFill>
                <a:latin typeface="Calibri" panose="020F0502020204030204"/>
              </a:rPr>
              <a:t> </a:t>
            </a:r>
            <a:r>
              <a:rPr lang="nl-NL" dirty="0" err="1">
                <a:solidFill>
                  <a:schemeClr val="bg1"/>
                </a:solidFill>
                <a:latin typeface="Calibri" panose="020F0502020204030204"/>
              </a:rPr>
              <a:t>Swiatkowski</a:t>
            </a:r>
            <a:r>
              <a:rPr lang="nl-NL" dirty="0">
                <a:solidFill>
                  <a:schemeClr val="bg1"/>
                </a:solidFill>
                <a:latin typeface="Calibri" panose="020F0502020204030204"/>
              </a:rPr>
              <a:t> </a:t>
            </a:r>
          </a:p>
          <a:p>
            <a:pPr defTabSz="742950">
              <a:defRPr/>
            </a:pPr>
            <a:r>
              <a:rPr lang="nl-NL" dirty="0">
                <a:solidFill>
                  <a:schemeClr val="bg1"/>
                </a:solidFill>
                <a:latin typeface="Calibri" panose="020F0502020204030204"/>
              </a:rPr>
              <a:t>carla@lsabewoners.nl</a:t>
            </a:r>
          </a:p>
          <a:p>
            <a:pPr defTabSz="742950">
              <a:defRPr/>
            </a:pPr>
            <a:r>
              <a:rPr lang="nl-NL" b="1" dirty="0">
                <a:solidFill>
                  <a:schemeClr val="bg1"/>
                </a:solidFill>
                <a:latin typeface="Calibri" panose="020F0502020204030204"/>
              </a:rPr>
              <a:t>Transitiereizen: </a:t>
            </a:r>
          </a:p>
          <a:p>
            <a:pPr marL="285750" indent="-285750" defTabSz="742950">
              <a:buFont typeface="Arial" panose="020B0604020202020204" pitchFamily="34" charset="0"/>
              <a:buChar char="•"/>
              <a:defRPr/>
            </a:pPr>
            <a:r>
              <a:rPr lang="nl-NL" dirty="0">
                <a:solidFill>
                  <a:schemeClr val="bg1"/>
                </a:solidFill>
                <a:latin typeface="Calibri" panose="020F0502020204030204"/>
              </a:rPr>
              <a:t>Carla Onderdelinden </a:t>
            </a:r>
          </a:p>
          <a:p>
            <a:pPr defTabSz="742950">
              <a:defRPr/>
            </a:pPr>
            <a:r>
              <a:rPr lang="nl-NL" dirty="0">
                <a:solidFill>
                  <a:schemeClr val="bg1"/>
                </a:solidFill>
                <a:latin typeface="Calibri" panose="020F0502020204030204"/>
              </a:rPr>
              <a:t>carla@transitiereizen.nl – 06 37553536</a:t>
            </a:r>
          </a:p>
          <a:p>
            <a:pPr marL="285750" indent="-285750" defTabSz="742950">
              <a:buFont typeface="Arial" panose="020B0604020202020204" pitchFamily="34" charset="0"/>
              <a:buChar char="•"/>
              <a:defRPr/>
            </a:pPr>
            <a:r>
              <a:rPr lang="nl-NL" dirty="0">
                <a:solidFill>
                  <a:schemeClr val="bg1"/>
                </a:solidFill>
                <a:latin typeface="Calibri" panose="020F0502020204030204"/>
              </a:rPr>
              <a:t>Patricia van der Haak</a:t>
            </a:r>
          </a:p>
          <a:p>
            <a:pPr defTabSz="742950">
              <a:defRPr/>
            </a:pPr>
            <a:r>
              <a:rPr lang="nl-NL" dirty="0">
                <a:solidFill>
                  <a:schemeClr val="bg1"/>
                </a:solidFill>
                <a:latin typeface="Calibri" panose="020F0502020204030204"/>
              </a:rPr>
              <a:t>patricia@transitiereizen.nl – 06 46865917</a:t>
            </a:r>
          </a:p>
          <a:p>
            <a:pPr defTabSz="742950">
              <a:defRPr/>
            </a:pPr>
            <a:endParaRPr lang="nl-NL" sz="1600" dirty="0">
              <a:latin typeface="Calibri" panose="020F0502020204030204"/>
            </a:endParaRPr>
          </a:p>
        </p:txBody>
      </p:sp>
      <p:grpSp>
        <p:nvGrpSpPr>
          <p:cNvPr id="8" name="Groep 7">
            <a:extLst>
              <a:ext uri="{FF2B5EF4-FFF2-40B4-BE49-F238E27FC236}">
                <a16:creationId xmlns:a16="http://schemas.microsoft.com/office/drawing/2014/main" id="{D3D4314C-D0BB-4805-89B5-1B68E86164B9}"/>
              </a:ext>
            </a:extLst>
          </p:cNvPr>
          <p:cNvGrpSpPr/>
          <p:nvPr/>
        </p:nvGrpSpPr>
        <p:grpSpPr>
          <a:xfrm>
            <a:off x="3974566" y="5970497"/>
            <a:ext cx="3104602" cy="837857"/>
            <a:chOff x="5252305" y="5863176"/>
            <a:chExt cx="3104602" cy="837857"/>
          </a:xfrm>
        </p:grpSpPr>
        <p:grpSp>
          <p:nvGrpSpPr>
            <p:cNvPr id="6" name="Groep 5">
              <a:extLst>
                <a:ext uri="{FF2B5EF4-FFF2-40B4-BE49-F238E27FC236}">
                  <a16:creationId xmlns:a16="http://schemas.microsoft.com/office/drawing/2014/main" id="{C62FE648-7B50-4BA4-BB20-14E1BB4C5192}"/>
                </a:ext>
              </a:extLst>
            </p:cNvPr>
            <p:cNvGrpSpPr/>
            <p:nvPr/>
          </p:nvGrpSpPr>
          <p:grpSpPr>
            <a:xfrm>
              <a:off x="5252305" y="5863176"/>
              <a:ext cx="849028" cy="837857"/>
              <a:chOff x="1104900" y="1779476"/>
              <a:chExt cx="1447800" cy="1428750"/>
            </a:xfrm>
          </p:grpSpPr>
          <p:sp>
            <p:nvSpPr>
              <p:cNvPr id="5" name="Rechthoek 4">
                <a:extLst>
                  <a:ext uri="{FF2B5EF4-FFF2-40B4-BE49-F238E27FC236}">
                    <a16:creationId xmlns:a16="http://schemas.microsoft.com/office/drawing/2014/main" id="{8F612223-AF72-4E8A-992E-3B01165DE48D}"/>
                  </a:ext>
                </a:extLst>
              </p:cNvPr>
              <p:cNvSpPr/>
              <p:nvPr/>
            </p:nvSpPr>
            <p:spPr>
              <a:xfrm>
                <a:off x="1253447" y="2176614"/>
                <a:ext cx="1143678" cy="557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8" name="Rechthoek 37">
                <a:extLst>
                  <a:ext uri="{FF2B5EF4-FFF2-40B4-BE49-F238E27FC236}">
                    <a16:creationId xmlns:a16="http://schemas.microsoft.com/office/drawing/2014/main" id="{D49983C8-42AA-4631-91EC-9D5A40DB33BB}"/>
                  </a:ext>
                </a:extLst>
              </p:cNvPr>
              <p:cNvSpPr/>
              <p:nvPr/>
            </p:nvSpPr>
            <p:spPr>
              <a:xfrm>
                <a:off x="1355133" y="2762045"/>
                <a:ext cx="940306" cy="1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25346F74-63EF-4FE9-AA9B-58CC0DE99B14}"/>
                  </a:ext>
                </a:extLst>
              </p:cNvPr>
              <p:cNvPicPr>
                <a:picLocks noChangeAspect="1"/>
              </p:cNvPicPr>
              <p:nvPr/>
            </p:nvPicPr>
            <p:blipFill>
              <a:blip r:embed="rId2"/>
              <a:stretch>
                <a:fillRect/>
              </a:stretch>
            </p:blipFill>
            <p:spPr>
              <a:xfrm>
                <a:off x="1104900" y="1779476"/>
                <a:ext cx="1447800" cy="1428750"/>
              </a:xfrm>
              <a:prstGeom prst="rect">
                <a:avLst/>
              </a:prstGeom>
            </p:spPr>
          </p:pic>
        </p:grpSp>
        <p:sp>
          <p:nvSpPr>
            <p:cNvPr id="7" name="Tekstvak 6">
              <a:extLst>
                <a:ext uri="{FF2B5EF4-FFF2-40B4-BE49-F238E27FC236}">
                  <a16:creationId xmlns:a16="http://schemas.microsoft.com/office/drawing/2014/main" id="{4DABD18C-4000-438B-828E-D68463EAEE1A}"/>
                </a:ext>
              </a:extLst>
            </p:cNvPr>
            <p:cNvSpPr txBox="1"/>
            <p:nvPr/>
          </p:nvSpPr>
          <p:spPr>
            <a:xfrm>
              <a:off x="6332276" y="6082425"/>
              <a:ext cx="2024631" cy="461665"/>
            </a:xfrm>
            <a:prstGeom prst="rect">
              <a:avLst/>
            </a:prstGeom>
            <a:solidFill>
              <a:schemeClr val="bg1">
                <a:alpha val="52000"/>
              </a:schemeClr>
            </a:solidFill>
          </p:spPr>
          <p:txBody>
            <a:bodyPr wrap="square" rtlCol="0">
              <a:spAutoFit/>
            </a:bodyPr>
            <a:lstStyle/>
            <a:p>
              <a:pPr algn="ctr"/>
              <a:r>
                <a:rPr lang="nl-NL" sz="2400" b="1" dirty="0">
                  <a:solidFill>
                    <a:srgbClr val="FF6600"/>
                  </a:solidFill>
                </a:rPr>
                <a:t>transitie</a:t>
              </a:r>
              <a:r>
                <a:rPr lang="nl-NL" sz="2400" b="1" dirty="0">
                  <a:solidFill>
                    <a:srgbClr val="666633"/>
                  </a:solidFill>
                </a:rPr>
                <a:t>reizen</a:t>
              </a:r>
            </a:p>
          </p:txBody>
        </p:sp>
      </p:grpSp>
      <p:sp>
        <p:nvSpPr>
          <p:cNvPr id="64" name="Tekstvak 63">
            <a:extLst>
              <a:ext uri="{FF2B5EF4-FFF2-40B4-BE49-F238E27FC236}">
                <a16:creationId xmlns:a16="http://schemas.microsoft.com/office/drawing/2014/main" id="{B47EE31E-C4AC-466D-804A-0A0E844C6E8E}"/>
              </a:ext>
            </a:extLst>
          </p:cNvPr>
          <p:cNvSpPr txBox="1"/>
          <p:nvPr/>
        </p:nvSpPr>
        <p:spPr>
          <a:xfrm>
            <a:off x="181942" y="2441321"/>
            <a:ext cx="1954866" cy="307777"/>
          </a:xfrm>
          <a:prstGeom prst="rect">
            <a:avLst/>
          </a:prstGeom>
          <a:noFill/>
        </p:spPr>
        <p:txBody>
          <a:bodyPr wrap="square" rtlCol="0">
            <a:spAutoFit/>
          </a:bodyPr>
          <a:lstStyle/>
          <a:p>
            <a:r>
              <a:rPr lang="nl-NL" sz="1400" b="1" dirty="0">
                <a:solidFill>
                  <a:schemeClr val="bg1"/>
                </a:solidFill>
              </a:rPr>
              <a:t>AANLEIDING</a:t>
            </a:r>
          </a:p>
        </p:txBody>
      </p:sp>
      <p:pic>
        <p:nvPicPr>
          <p:cNvPr id="9" name="Afbeelding 8">
            <a:extLst>
              <a:ext uri="{FF2B5EF4-FFF2-40B4-BE49-F238E27FC236}">
                <a16:creationId xmlns:a16="http://schemas.microsoft.com/office/drawing/2014/main" id="{2F09D629-55BC-4B8B-B0FB-5A231AC27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10" y="922251"/>
            <a:ext cx="3298775" cy="2161897"/>
          </a:xfrm>
          <a:prstGeom prst="rect">
            <a:avLst/>
          </a:prstGeom>
        </p:spPr>
      </p:pic>
    </p:spTree>
    <p:extLst>
      <p:ext uri="{BB962C8B-B14F-4D97-AF65-F5344CB8AC3E}">
        <p14:creationId xmlns:p14="http://schemas.microsoft.com/office/powerpoint/2010/main" val="151830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9" name="Tekstvak 8">
            <a:extLst>
              <a:ext uri="{FF2B5EF4-FFF2-40B4-BE49-F238E27FC236}">
                <a16:creationId xmlns:a16="http://schemas.microsoft.com/office/drawing/2014/main" id="{A187D1A6-96FD-43B1-92F7-4004A680153C}"/>
              </a:ext>
            </a:extLst>
          </p:cNvPr>
          <p:cNvSpPr txBox="1"/>
          <p:nvPr/>
        </p:nvSpPr>
        <p:spPr>
          <a:xfrm>
            <a:off x="181942" y="2441321"/>
            <a:ext cx="13186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FF0000"/>
                </a:solidFill>
                <a:effectLst/>
                <a:uLnTx/>
                <a:uFillTx/>
                <a:latin typeface="Calibri" panose="020F0502020204030204"/>
                <a:ea typeface="+mn-ea"/>
                <a:cs typeface="+mn-cs"/>
              </a:rPr>
              <a:t>WAARDE</a:t>
            </a:r>
          </a:p>
        </p:txBody>
      </p:sp>
      <p:sp>
        <p:nvSpPr>
          <p:cNvPr id="12" name="Tekstballon: rechthoek met afgeronde hoeken 11">
            <a:extLst>
              <a:ext uri="{FF2B5EF4-FFF2-40B4-BE49-F238E27FC236}">
                <a16:creationId xmlns:a16="http://schemas.microsoft.com/office/drawing/2014/main" id="{C48F8807-5F79-4DEA-A6E1-9822169FA1C8}"/>
              </a:ext>
            </a:extLst>
          </p:cNvPr>
          <p:cNvSpPr/>
          <p:nvPr/>
        </p:nvSpPr>
        <p:spPr>
          <a:xfrm>
            <a:off x="5493462" y="3105073"/>
            <a:ext cx="4192754" cy="3095805"/>
          </a:xfrm>
          <a:prstGeom prst="wedgeRoundRectCallout">
            <a:avLst>
              <a:gd name="adj1" fmla="val -60673"/>
              <a:gd name="adj2" fmla="val -34065"/>
              <a:gd name="adj3" fmla="val 16667"/>
            </a:avLst>
          </a:prstGeom>
          <a:solidFill>
            <a:schemeClr val="bg1">
              <a:alpha val="51000"/>
            </a:schemeClr>
          </a:solidFill>
          <a:ln w="635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1500" b="1" dirty="0">
                <a:solidFill>
                  <a:schemeClr val="tx1"/>
                </a:solidFill>
              </a:rPr>
              <a:t>WAARDE VOOR GEMEENTEN</a:t>
            </a:r>
            <a:br>
              <a:rPr lang="nl-NL" sz="1500" b="1" dirty="0">
                <a:solidFill>
                  <a:schemeClr val="tx1"/>
                </a:solidFill>
              </a:rPr>
            </a:br>
            <a:endParaRPr lang="nl-NL" sz="1500" b="1" dirty="0">
              <a:solidFill>
                <a:schemeClr val="tx1"/>
              </a:solidFill>
            </a:endParaRPr>
          </a:p>
          <a:p>
            <a:r>
              <a:rPr lang="nl-NL" sz="1500" b="1" dirty="0">
                <a:solidFill>
                  <a:schemeClr val="tx1"/>
                </a:solidFill>
              </a:rPr>
              <a:t>Stekkerblok voor integraal werken, draagvlak, bereik inwoners, directe verbinding met inwoners, sociaal kapitaal, vertrouwen, preventie, boost lokale democratie, betrokkenheid, publiek geld gaat direct terug naar samenleving (hoog publiek rendement), zicht op wat er achter de voordeur speelt, aanspreekpunt, betrouwbare energievoorziening die werkt voor alle inwoners en bedrijven.</a:t>
            </a:r>
          </a:p>
          <a:p>
            <a:endParaRPr lang="nl-NL" sz="1189" dirty="0">
              <a:solidFill>
                <a:schemeClr val="tx1"/>
              </a:solidFill>
            </a:endParaRPr>
          </a:p>
        </p:txBody>
      </p:sp>
      <p:sp>
        <p:nvSpPr>
          <p:cNvPr id="13" name="Tekstballon: rechthoek met afgeronde hoeken 12">
            <a:extLst>
              <a:ext uri="{FF2B5EF4-FFF2-40B4-BE49-F238E27FC236}">
                <a16:creationId xmlns:a16="http://schemas.microsoft.com/office/drawing/2014/main" id="{9985D284-0EE0-4C6A-B753-F1E0B4B1ADC1}"/>
              </a:ext>
            </a:extLst>
          </p:cNvPr>
          <p:cNvSpPr/>
          <p:nvPr/>
        </p:nvSpPr>
        <p:spPr>
          <a:xfrm>
            <a:off x="322922" y="3551598"/>
            <a:ext cx="4294800" cy="3083217"/>
          </a:xfrm>
          <a:prstGeom prst="wedgeRoundRectCallout">
            <a:avLst>
              <a:gd name="adj1" fmla="val 37666"/>
              <a:gd name="adj2" fmla="val -66679"/>
              <a:gd name="adj3" fmla="val 16667"/>
            </a:avLst>
          </a:prstGeom>
          <a:solidFill>
            <a:schemeClr val="bg1">
              <a:alpha val="50000"/>
            </a:schemeClr>
          </a:solidFill>
          <a:ln w="635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500" b="1" dirty="0">
                <a:solidFill>
                  <a:schemeClr val="tx1"/>
                </a:solidFill>
              </a:rPr>
              <a:t>WAARDE VOOR BEDRIJVEN EN ORGANISATIES</a:t>
            </a:r>
          </a:p>
          <a:p>
            <a:endParaRPr lang="nl-NL" sz="1500" b="1" dirty="0">
              <a:solidFill>
                <a:schemeClr val="tx1"/>
              </a:solidFill>
            </a:endParaRPr>
          </a:p>
          <a:p>
            <a:r>
              <a:rPr lang="nl-NL" sz="1500" b="1" dirty="0">
                <a:solidFill>
                  <a:schemeClr val="tx1"/>
                </a:solidFill>
              </a:rPr>
              <a:t>Collectiviteit organiseren, bereik, verbinding met inwoners, inzicht in denken inwoners, klantcontact, vertrouwen, relatie, 1 aanspreekpunt, kostenefficiëntie door inzet buurtbedrijf voor eenvoudige maatregelen, opleiden nieuwe medewerkers, meer efficiency in uitvoering, ontlasten netwerk, energiezekerheid, risicospreiding, toekomstperspectief.</a:t>
            </a:r>
          </a:p>
        </p:txBody>
      </p:sp>
      <p:pic>
        <p:nvPicPr>
          <p:cNvPr id="14" name="Afbeelding 13">
            <a:extLst>
              <a:ext uri="{FF2B5EF4-FFF2-40B4-BE49-F238E27FC236}">
                <a16:creationId xmlns:a16="http://schemas.microsoft.com/office/drawing/2014/main" id="{3AF54E9A-9F2F-4D67-9DB3-6318B0CE5800}"/>
              </a:ext>
            </a:extLst>
          </p:cNvPr>
          <p:cNvPicPr>
            <a:picLocks noChangeAspect="1"/>
          </p:cNvPicPr>
          <p:nvPr/>
        </p:nvPicPr>
        <p:blipFill>
          <a:blip r:embed="rId2"/>
          <a:stretch>
            <a:fillRect/>
          </a:stretch>
        </p:blipFill>
        <p:spPr>
          <a:xfrm>
            <a:off x="8567413" y="6461560"/>
            <a:ext cx="1270535" cy="346510"/>
          </a:xfrm>
          <a:prstGeom prst="rect">
            <a:avLst/>
          </a:prstGeom>
        </p:spPr>
      </p:pic>
      <p:pic>
        <p:nvPicPr>
          <p:cNvPr id="10" name="Afbeelding 9">
            <a:extLst>
              <a:ext uri="{FF2B5EF4-FFF2-40B4-BE49-F238E27FC236}">
                <a16:creationId xmlns:a16="http://schemas.microsoft.com/office/drawing/2014/main" id="{EC80C6AE-006C-4FC0-BC5B-2DF60CB9E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322" y="1066834"/>
            <a:ext cx="4247012" cy="1718896"/>
          </a:xfrm>
          <a:prstGeom prst="rect">
            <a:avLst/>
          </a:prstGeom>
        </p:spPr>
      </p:pic>
    </p:spTree>
    <p:extLst>
      <p:ext uri="{BB962C8B-B14F-4D97-AF65-F5344CB8AC3E}">
        <p14:creationId xmlns:p14="http://schemas.microsoft.com/office/powerpoint/2010/main" val="119101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299855"/>
            <a:ext cx="5718267" cy="4558145"/>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11" name="Tekstvak 10">
            <a:extLst>
              <a:ext uri="{FF2B5EF4-FFF2-40B4-BE49-F238E27FC236}">
                <a16:creationId xmlns:a16="http://schemas.microsoft.com/office/drawing/2014/main" id="{29E40C11-9F4D-4350-80D0-431B7647C229}"/>
              </a:ext>
            </a:extLst>
          </p:cNvPr>
          <p:cNvSpPr txBox="1"/>
          <p:nvPr/>
        </p:nvSpPr>
        <p:spPr>
          <a:xfrm>
            <a:off x="171710" y="2344908"/>
            <a:ext cx="5487871" cy="4493538"/>
          </a:xfrm>
          <a:prstGeom prst="rect">
            <a:avLst/>
          </a:prstGeom>
          <a:noFill/>
        </p:spPr>
        <p:txBody>
          <a:bodyPr wrap="square" rtlCol="0">
            <a:spAutoFit/>
          </a:bodyPr>
          <a:lstStyle/>
          <a:p>
            <a:pPr defTabSz="742950">
              <a:defRPr/>
            </a:pPr>
            <a:r>
              <a:rPr lang="nl-NL" sz="2000" dirty="0">
                <a:solidFill>
                  <a:schemeClr val="bg1"/>
                </a:solidFill>
                <a:latin typeface="Calibri" panose="020F0502020204030204"/>
              </a:rPr>
              <a:t>LSA en Transitiereizen willen de ontwikkeling van Energiegemeenschappen faciliteren met kennis, tools en procesbegeleiding.</a:t>
            </a:r>
          </a:p>
          <a:p>
            <a:pPr defTabSz="742950">
              <a:defRPr/>
            </a:pPr>
            <a:endParaRPr lang="nl-NL" dirty="0">
              <a:solidFill>
                <a:schemeClr val="bg1"/>
              </a:solidFill>
              <a:latin typeface="Calibri" panose="020F0502020204030204"/>
            </a:endParaRPr>
          </a:p>
          <a:p>
            <a:pPr defTabSz="742950">
              <a:defRPr/>
            </a:pPr>
            <a:r>
              <a:rPr lang="nl-NL" sz="2000" b="1" dirty="0">
                <a:solidFill>
                  <a:schemeClr val="bg1"/>
                </a:solidFill>
                <a:latin typeface="Calibri" panose="020F0502020204030204"/>
              </a:rPr>
              <a:t>LSA Bewoners: </a:t>
            </a:r>
          </a:p>
          <a:p>
            <a:pPr marL="342900" indent="-342900" defTabSz="742950">
              <a:buFont typeface="Arial" panose="020B0604020202020204" pitchFamily="34" charset="0"/>
              <a:buChar char="•"/>
              <a:defRPr/>
            </a:pPr>
            <a:r>
              <a:rPr lang="nl-NL" sz="2000" dirty="0">
                <a:solidFill>
                  <a:schemeClr val="bg1"/>
                </a:solidFill>
                <a:latin typeface="Calibri" panose="020F0502020204030204"/>
              </a:rPr>
              <a:t>Carla </a:t>
            </a:r>
            <a:r>
              <a:rPr lang="nl-NL" sz="2000" dirty="0" err="1">
                <a:solidFill>
                  <a:schemeClr val="bg1"/>
                </a:solidFill>
                <a:latin typeface="Calibri" panose="020F0502020204030204"/>
              </a:rPr>
              <a:t>Delgado</a:t>
            </a:r>
            <a:r>
              <a:rPr lang="nl-NL" sz="2000" dirty="0">
                <a:solidFill>
                  <a:schemeClr val="bg1"/>
                </a:solidFill>
                <a:latin typeface="Calibri" panose="020F0502020204030204"/>
              </a:rPr>
              <a:t> </a:t>
            </a:r>
            <a:r>
              <a:rPr lang="nl-NL" sz="2000" dirty="0" err="1">
                <a:solidFill>
                  <a:schemeClr val="bg1"/>
                </a:solidFill>
                <a:latin typeface="Calibri" panose="020F0502020204030204"/>
              </a:rPr>
              <a:t>Swiatkowski</a:t>
            </a:r>
            <a:r>
              <a:rPr lang="nl-NL" sz="2000" dirty="0">
                <a:solidFill>
                  <a:schemeClr val="bg1"/>
                </a:solidFill>
                <a:latin typeface="Calibri" panose="020F0502020204030204"/>
              </a:rPr>
              <a:t> </a:t>
            </a:r>
          </a:p>
          <a:p>
            <a:pPr defTabSz="742950">
              <a:defRPr/>
            </a:pPr>
            <a:r>
              <a:rPr lang="nl-NL" sz="2000" dirty="0">
                <a:solidFill>
                  <a:schemeClr val="bg1"/>
                </a:solidFill>
                <a:latin typeface="Calibri" panose="020F0502020204030204"/>
              </a:rPr>
              <a:t>carla@lsabewoners.nl</a:t>
            </a:r>
          </a:p>
          <a:p>
            <a:pPr defTabSz="742950">
              <a:defRPr/>
            </a:pPr>
            <a:endParaRPr lang="nl-NL" sz="800" dirty="0">
              <a:solidFill>
                <a:schemeClr val="bg1"/>
              </a:solidFill>
              <a:latin typeface="Calibri" panose="020F0502020204030204"/>
            </a:endParaRPr>
          </a:p>
          <a:p>
            <a:pPr defTabSz="742950">
              <a:defRPr/>
            </a:pPr>
            <a:r>
              <a:rPr lang="nl-NL" sz="2000" b="1" dirty="0">
                <a:solidFill>
                  <a:schemeClr val="bg1"/>
                </a:solidFill>
                <a:latin typeface="Calibri" panose="020F0502020204030204"/>
              </a:rPr>
              <a:t>Transitiereizen: </a:t>
            </a:r>
          </a:p>
          <a:p>
            <a:pPr marL="342900" indent="-342900" defTabSz="742950">
              <a:buFont typeface="Arial" panose="020B0604020202020204" pitchFamily="34" charset="0"/>
              <a:buChar char="•"/>
              <a:defRPr/>
            </a:pPr>
            <a:r>
              <a:rPr lang="nl-NL" sz="2000" dirty="0">
                <a:solidFill>
                  <a:schemeClr val="bg1"/>
                </a:solidFill>
                <a:latin typeface="Calibri" panose="020F0502020204030204"/>
              </a:rPr>
              <a:t>Carla Onderdelinden </a:t>
            </a:r>
          </a:p>
          <a:p>
            <a:pPr defTabSz="742950">
              <a:defRPr/>
            </a:pPr>
            <a:r>
              <a:rPr lang="nl-NL" sz="2000" dirty="0">
                <a:solidFill>
                  <a:schemeClr val="bg1"/>
                </a:solidFill>
                <a:latin typeface="Calibri" panose="020F0502020204030204"/>
              </a:rPr>
              <a:t>carla@transitiereizen.nl – 06 37553536</a:t>
            </a:r>
          </a:p>
          <a:p>
            <a:pPr marL="342900" indent="-342900" defTabSz="742950">
              <a:buFont typeface="Arial" panose="020B0604020202020204" pitchFamily="34" charset="0"/>
              <a:buChar char="•"/>
              <a:defRPr/>
            </a:pPr>
            <a:r>
              <a:rPr lang="nl-NL" sz="2000" dirty="0">
                <a:solidFill>
                  <a:schemeClr val="bg1"/>
                </a:solidFill>
                <a:latin typeface="Calibri" panose="020F0502020204030204"/>
              </a:rPr>
              <a:t>Patricia van der Haak</a:t>
            </a:r>
          </a:p>
          <a:p>
            <a:pPr defTabSz="742950">
              <a:defRPr/>
            </a:pPr>
            <a:r>
              <a:rPr lang="nl-NL" sz="2000" dirty="0">
                <a:solidFill>
                  <a:schemeClr val="bg1"/>
                </a:solidFill>
                <a:latin typeface="Calibri" panose="020F0502020204030204"/>
              </a:rPr>
              <a:t>patricia@transitiereizen.nl – 06 46865917</a:t>
            </a:r>
          </a:p>
          <a:p>
            <a:pPr defTabSz="742950">
              <a:defRPr/>
            </a:pPr>
            <a:endParaRPr lang="nl-NL" sz="2000" dirty="0">
              <a:solidFill>
                <a:schemeClr val="bg1"/>
              </a:solidFill>
              <a:latin typeface="Calibri" panose="020F0502020204030204"/>
            </a:endParaRPr>
          </a:p>
          <a:p>
            <a:pPr defTabSz="742950">
              <a:defRPr/>
            </a:pPr>
            <a:endParaRPr lang="nl-NL" sz="2000" dirty="0">
              <a:solidFill>
                <a:schemeClr val="bg1"/>
              </a:solidFill>
              <a:latin typeface="Calibri" panose="020F0502020204030204"/>
            </a:endParaRPr>
          </a:p>
        </p:txBody>
      </p:sp>
      <p:sp>
        <p:nvSpPr>
          <p:cNvPr id="14" name="Tekstvak 13">
            <a:extLst>
              <a:ext uri="{FF2B5EF4-FFF2-40B4-BE49-F238E27FC236}">
                <a16:creationId xmlns:a16="http://schemas.microsoft.com/office/drawing/2014/main" id="{1AD6D5D3-5AE7-474D-9C4C-DB9323C1B274}"/>
              </a:ext>
            </a:extLst>
          </p:cNvPr>
          <p:cNvSpPr txBox="1"/>
          <p:nvPr/>
        </p:nvSpPr>
        <p:spPr>
          <a:xfrm>
            <a:off x="590169" y="6407984"/>
            <a:ext cx="4573764" cy="338554"/>
          </a:xfrm>
          <a:prstGeom prst="rect">
            <a:avLst/>
          </a:prstGeom>
          <a:noFill/>
        </p:spPr>
        <p:txBody>
          <a:bodyPr wrap="square" rtlCol="0">
            <a:spAutoFit/>
          </a:bodyPr>
          <a:lstStyle/>
          <a:p>
            <a:pPr defTabSz="742950">
              <a:defRPr/>
            </a:pPr>
            <a:r>
              <a:rPr lang="nl-NL" sz="1600" dirty="0">
                <a:solidFill>
                  <a:schemeClr val="bg1"/>
                </a:solidFill>
                <a:latin typeface="Calibri" panose="020F0502020204030204"/>
              </a:rPr>
              <a:t>www.lsabewoners.nl   -   www.transitiereizen.nl</a:t>
            </a:r>
          </a:p>
        </p:txBody>
      </p:sp>
      <p:grpSp>
        <p:nvGrpSpPr>
          <p:cNvPr id="15" name="Groep 14">
            <a:extLst>
              <a:ext uri="{FF2B5EF4-FFF2-40B4-BE49-F238E27FC236}">
                <a16:creationId xmlns:a16="http://schemas.microsoft.com/office/drawing/2014/main" id="{590B161A-A521-4EE2-9458-0221F7DAC414}"/>
              </a:ext>
            </a:extLst>
          </p:cNvPr>
          <p:cNvGrpSpPr/>
          <p:nvPr/>
        </p:nvGrpSpPr>
        <p:grpSpPr>
          <a:xfrm>
            <a:off x="6625609" y="5886402"/>
            <a:ext cx="849028" cy="837857"/>
            <a:chOff x="1104900" y="1779476"/>
            <a:chExt cx="1447800" cy="1428750"/>
          </a:xfrm>
        </p:grpSpPr>
        <p:sp>
          <p:nvSpPr>
            <p:cNvPr id="16" name="Rechthoek 15">
              <a:extLst>
                <a:ext uri="{FF2B5EF4-FFF2-40B4-BE49-F238E27FC236}">
                  <a16:creationId xmlns:a16="http://schemas.microsoft.com/office/drawing/2014/main" id="{F55CF332-F0D4-4C4E-98E0-80A17DF58856}"/>
                </a:ext>
              </a:extLst>
            </p:cNvPr>
            <p:cNvSpPr/>
            <p:nvPr/>
          </p:nvSpPr>
          <p:spPr>
            <a:xfrm>
              <a:off x="1253447" y="2176614"/>
              <a:ext cx="1143678" cy="557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B143DE56-6E72-4161-9FD1-6771230118EC}"/>
                </a:ext>
              </a:extLst>
            </p:cNvPr>
            <p:cNvSpPr/>
            <p:nvPr/>
          </p:nvSpPr>
          <p:spPr>
            <a:xfrm>
              <a:off x="1355133" y="2762045"/>
              <a:ext cx="940306" cy="1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0" name="Afbeelding 19">
              <a:extLst>
                <a:ext uri="{FF2B5EF4-FFF2-40B4-BE49-F238E27FC236}">
                  <a16:creationId xmlns:a16="http://schemas.microsoft.com/office/drawing/2014/main" id="{7F80A2F6-5D78-4AAF-97B5-0C455909AF15}"/>
                </a:ext>
              </a:extLst>
            </p:cNvPr>
            <p:cNvPicPr>
              <a:picLocks noChangeAspect="1"/>
            </p:cNvPicPr>
            <p:nvPr/>
          </p:nvPicPr>
          <p:blipFill>
            <a:blip r:embed="rId2"/>
            <a:stretch>
              <a:fillRect/>
            </a:stretch>
          </p:blipFill>
          <p:spPr>
            <a:xfrm>
              <a:off x="1104900" y="1779476"/>
              <a:ext cx="1447800" cy="1428750"/>
            </a:xfrm>
            <a:prstGeom prst="rect">
              <a:avLst/>
            </a:prstGeom>
          </p:spPr>
        </p:pic>
      </p:grpSp>
      <p:sp>
        <p:nvSpPr>
          <p:cNvPr id="21" name="Tekstvak 20">
            <a:extLst>
              <a:ext uri="{FF2B5EF4-FFF2-40B4-BE49-F238E27FC236}">
                <a16:creationId xmlns:a16="http://schemas.microsoft.com/office/drawing/2014/main" id="{5FD98C1D-B5AD-4A5F-BE46-76C87ACA5808}"/>
              </a:ext>
            </a:extLst>
          </p:cNvPr>
          <p:cNvSpPr txBox="1"/>
          <p:nvPr/>
        </p:nvSpPr>
        <p:spPr>
          <a:xfrm>
            <a:off x="7709659" y="6053450"/>
            <a:ext cx="2024631" cy="461665"/>
          </a:xfrm>
          <a:prstGeom prst="rect">
            <a:avLst/>
          </a:prstGeom>
          <a:solidFill>
            <a:schemeClr val="bg1">
              <a:alpha val="52000"/>
            </a:schemeClr>
          </a:solidFill>
        </p:spPr>
        <p:txBody>
          <a:bodyPr wrap="square" rtlCol="0">
            <a:spAutoFit/>
          </a:bodyPr>
          <a:lstStyle/>
          <a:p>
            <a:pPr algn="ctr"/>
            <a:r>
              <a:rPr lang="nl-NL" sz="2400" b="1" dirty="0">
                <a:solidFill>
                  <a:srgbClr val="FF6600"/>
                </a:solidFill>
              </a:rPr>
              <a:t>transitie</a:t>
            </a:r>
            <a:r>
              <a:rPr lang="nl-NL" sz="2400" b="1" dirty="0">
                <a:solidFill>
                  <a:srgbClr val="666633"/>
                </a:solidFill>
              </a:rPr>
              <a:t>reizen</a:t>
            </a:r>
          </a:p>
        </p:txBody>
      </p:sp>
      <p:sp>
        <p:nvSpPr>
          <p:cNvPr id="22" name="Tekstvak 21">
            <a:extLst>
              <a:ext uri="{FF2B5EF4-FFF2-40B4-BE49-F238E27FC236}">
                <a16:creationId xmlns:a16="http://schemas.microsoft.com/office/drawing/2014/main" id="{2E26A64A-4638-4A52-BA9D-0F77E513E1D8}"/>
              </a:ext>
            </a:extLst>
          </p:cNvPr>
          <p:cNvSpPr txBox="1"/>
          <p:nvPr/>
        </p:nvSpPr>
        <p:spPr>
          <a:xfrm>
            <a:off x="171710" y="1991453"/>
            <a:ext cx="1318661" cy="307777"/>
          </a:xfrm>
          <a:prstGeom prst="rect">
            <a:avLst/>
          </a:prstGeom>
          <a:noFill/>
        </p:spPr>
        <p:txBody>
          <a:bodyPr wrap="square" rtlCol="0">
            <a:spAutoFit/>
          </a:bodyPr>
          <a:lstStyle/>
          <a:p>
            <a:r>
              <a:rPr lang="nl-NL" sz="1400" b="1" dirty="0">
                <a:solidFill>
                  <a:srgbClr val="FF0000"/>
                </a:solidFill>
              </a:rPr>
              <a:t>COLOFON</a:t>
            </a:r>
          </a:p>
        </p:txBody>
      </p:sp>
      <p:sp>
        <p:nvSpPr>
          <p:cNvPr id="23" name="Tekstvak 22">
            <a:extLst>
              <a:ext uri="{FF2B5EF4-FFF2-40B4-BE49-F238E27FC236}">
                <a16:creationId xmlns:a16="http://schemas.microsoft.com/office/drawing/2014/main" id="{A8DA9E1B-222B-4905-A1A0-AA01EF3904C1}"/>
              </a:ext>
            </a:extLst>
          </p:cNvPr>
          <p:cNvSpPr txBox="1"/>
          <p:nvPr/>
        </p:nvSpPr>
        <p:spPr>
          <a:xfrm>
            <a:off x="8388791" y="6416482"/>
            <a:ext cx="1450292" cy="307777"/>
          </a:xfrm>
          <a:prstGeom prst="rect">
            <a:avLst/>
          </a:prstGeom>
          <a:noFill/>
        </p:spPr>
        <p:txBody>
          <a:bodyPr wrap="square" rtlCol="0">
            <a:spAutoFit/>
          </a:bodyPr>
          <a:lstStyle/>
          <a:p>
            <a:pPr defTabSz="742950">
              <a:defRPr/>
            </a:pPr>
            <a:r>
              <a:rPr lang="nl-NL" sz="1400" i="1" dirty="0">
                <a:solidFill>
                  <a:schemeClr val="bg1"/>
                </a:solidFill>
                <a:latin typeface="Calibri" panose="020F0502020204030204"/>
              </a:rPr>
              <a:t>december 2023</a:t>
            </a:r>
          </a:p>
        </p:txBody>
      </p:sp>
      <p:pic>
        <p:nvPicPr>
          <p:cNvPr id="3" name="Afbeelding 2">
            <a:extLst>
              <a:ext uri="{FF2B5EF4-FFF2-40B4-BE49-F238E27FC236}">
                <a16:creationId xmlns:a16="http://schemas.microsoft.com/office/drawing/2014/main" id="{D3D62DCE-D4AF-41F4-8CAE-520E2D033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660" y="1138335"/>
            <a:ext cx="3218991" cy="4673934"/>
          </a:xfrm>
          <a:prstGeom prst="rect">
            <a:avLst/>
          </a:prstGeom>
        </p:spPr>
      </p:pic>
    </p:spTree>
    <p:extLst>
      <p:ext uri="{BB962C8B-B14F-4D97-AF65-F5344CB8AC3E}">
        <p14:creationId xmlns:p14="http://schemas.microsoft.com/office/powerpoint/2010/main" val="376858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5021362" y="2785730"/>
            <a:ext cx="4884638"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35" name="Tekstvak 34">
            <a:extLst>
              <a:ext uri="{FF2B5EF4-FFF2-40B4-BE49-F238E27FC236}">
                <a16:creationId xmlns:a16="http://schemas.microsoft.com/office/drawing/2014/main" id="{E152F7FC-2010-40FB-9564-227B0C21A347}"/>
              </a:ext>
            </a:extLst>
          </p:cNvPr>
          <p:cNvSpPr txBox="1"/>
          <p:nvPr/>
        </p:nvSpPr>
        <p:spPr>
          <a:xfrm>
            <a:off x="181942" y="2946133"/>
            <a:ext cx="4612103" cy="3693319"/>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t>LSA en Transitiereizen hebben drie bijeenkomsten begeleid waarin we de volgende onderwerpen aan de orde gesteld hebben:</a:t>
            </a:r>
          </a:p>
          <a:p>
            <a:pPr marL="0" marR="0" lvl="0" indent="0" algn="l" defTabSz="742950" rtl="0" eaLnBrk="1" fontAlgn="auto" latinLnBrk="0" hangingPunct="1">
              <a:lnSpc>
                <a:spcPct val="100000"/>
              </a:lnSpc>
              <a:spcBef>
                <a:spcPts val="0"/>
              </a:spcBef>
              <a:spcAft>
                <a:spcPts val="0"/>
              </a:spcAft>
              <a:buClrTx/>
              <a:buSzTx/>
              <a:buFontTx/>
              <a:buNone/>
              <a:tabLst/>
              <a:defRPr/>
            </a:pPr>
            <a:endParaRPr lang="nl-NL" dirty="0">
              <a:solidFill>
                <a:schemeClr val="bg1"/>
              </a:solidFill>
              <a:latin typeface="Calibri" panose="020F0502020204030204"/>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t>- Wat is een Energiegemeenschap?</a:t>
            </a:r>
            <a:b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br>
            <a:b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t>- Welke bouwstenen heb je nodig om een Energiegemeenschap te vormen?</a:t>
            </a:r>
          </a:p>
          <a:p>
            <a:pPr defTabSz="742950">
              <a:defRPr/>
            </a:pPr>
            <a:b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t>- Wat is de waarde van een Energiegemeenschap voor de gemeenschap zelf en voor anderen (overheden, maatschappelijke organisaties, bedrijven)?</a:t>
            </a:r>
          </a:p>
        </p:txBody>
      </p:sp>
      <p:sp>
        <p:nvSpPr>
          <p:cNvPr id="10" name="Tekstvak 9">
            <a:extLst>
              <a:ext uri="{FF2B5EF4-FFF2-40B4-BE49-F238E27FC236}">
                <a16:creationId xmlns:a16="http://schemas.microsoft.com/office/drawing/2014/main" id="{0A2FB3F3-56E1-4101-AC2D-EC7788EF2CE4}"/>
              </a:ext>
            </a:extLst>
          </p:cNvPr>
          <p:cNvSpPr txBox="1"/>
          <p:nvPr/>
        </p:nvSpPr>
        <p:spPr>
          <a:xfrm>
            <a:off x="5319368" y="2946133"/>
            <a:ext cx="4382898" cy="1200329"/>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schemeClr val="bg1"/>
                </a:solidFill>
                <a:effectLst/>
                <a:uLnTx/>
                <a:uFillTx/>
                <a:latin typeface="Calibri" panose="020F0502020204030204"/>
                <a:ea typeface="+mn-ea"/>
                <a:cs typeface="+mn-cs"/>
              </a:rPr>
              <a:t>- Wat is de call to action die lokaal en nationaal nodig is om de ontwikkeling van Energiegemeenschappen mogelijk te maken en te versnellen?</a:t>
            </a:r>
            <a:endParaRPr kumimoji="0" lang="nl-NL"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kstvak 10">
            <a:extLst>
              <a:ext uri="{FF2B5EF4-FFF2-40B4-BE49-F238E27FC236}">
                <a16:creationId xmlns:a16="http://schemas.microsoft.com/office/drawing/2014/main" id="{6E24A4F6-4193-411E-85DF-466FCDC2218E}"/>
              </a:ext>
            </a:extLst>
          </p:cNvPr>
          <p:cNvSpPr txBox="1"/>
          <p:nvPr/>
        </p:nvSpPr>
        <p:spPr>
          <a:xfrm>
            <a:off x="181942" y="2441321"/>
            <a:ext cx="1954866" cy="307777"/>
          </a:xfrm>
          <a:prstGeom prst="rect">
            <a:avLst/>
          </a:prstGeom>
          <a:noFill/>
        </p:spPr>
        <p:txBody>
          <a:bodyPr wrap="square" rtlCol="0">
            <a:spAutoFit/>
          </a:bodyPr>
          <a:lstStyle/>
          <a:p>
            <a:r>
              <a:rPr lang="nl-NL" sz="1400" b="1" dirty="0">
                <a:solidFill>
                  <a:srgbClr val="FF0000"/>
                </a:solidFill>
              </a:rPr>
              <a:t>BIJEENKOMSTEN</a:t>
            </a:r>
          </a:p>
        </p:txBody>
      </p:sp>
      <p:pic>
        <p:nvPicPr>
          <p:cNvPr id="15" name="Afbeelding 14">
            <a:extLst>
              <a:ext uri="{FF2B5EF4-FFF2-40B4-BE49-F238E27FC236}">
                <a16:creationId xmlns:a16="http://schemas.microsoft.com/office/drawing/2014/main" id="{BE9E271A-F442-4EAF-AF76-E921C71EF396}"/>
              </a:ext>
            </a:extLst>
          </p:cNvPr>
          <p:cNvPicPr>
            <a:picLocks noChangeAspect="1"/>
          </p:cNvPicPr>
          <p:nvPr/>
        </p:nvPicPr>
        <p:blipFill>
          <a:blip r:embed="rId2"/>
          <a:stretch>
            <a:fillRect/>
          </a:stretch>
        </p:blipFill>
        <p:spPr>
          <a:xfrm>
            <a:off x="8567413" y="6461560"/>
            <a:ext cx="1270535" cy="346510"/>
          </a:xfrm>
          <a:prstGeom prst="rect">
            <a:avLst/>
          </a:prstGeom>
        </p:spPr>
      </p:pic>
      <p:pic>
        <p:nvPicPr>
          <p:cNvPr id="3" name="Afbeelding 2">
            <a:extLst>
              <a:ext uri="{FF2B5EF4-FFF2-40B4-BE49-F238E27FC236}">
                <a16:creationId xmlns:a16="http://schemas.microsoft.com/office/drawing/2014/main" id="{59903EFA-8C4B-4ACC-A8F1-1E4EAC26F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988" y="1066834"/>
            <a:ext cx="4247012" cy="1718896"/>
          </a:xfrm>
          <a:prstGeom prst="rect">
            <a:avLst/>
          </a:prstGeom>
        </p:spPr>
      </p:pic>
    </p:spTree>
    <p:extLst>
      <p:ext uri="{BB962C8B-B14F-4D97-AF65-F5344CB8AC3E}">
        <p14:creationId xmlns:p14="http://schemas.microsoft.com/office/powerpoint/2010/main" val="92201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F1584DC-6EAC-4BC6-9A35-714A52BCA007}"/>
              </a:ext>
            </a:extLst>
          </p:cNvPr>
          <p:cNvPicPr>
            <a:picLocks noChangeAspect="1"/>
          </p:cNvPicPr>
          <p:nvPr/>
        </p:nvPicPr>
        <p:blipFill rotWithShape="1">
          <a:blip r:embed="rId2">
            <a:extLst>
              <a:ext uri="{28A0092B-C50C-407E-A947-70E740481C1C}">
                <a14:useLocalDpi xmlns:a14="http://schemas.microsoft.com/office/drawing/2010/main" val="0"/>
              </a:ext>
            </a:extLst>
          </a:blip>
          <a:srcRect l="-1142" t="-1670" r="1142" b="61593"/>
          <a:stretch/>
        </p:blipFill>
        <p:spPr>
          <a:xfrm>
            <a:off x="6954045" y="1157238"/>
            <a:ext cx="2798517" cy="1628492"/>
          </a:xfrm>
          <a:prstGeom prst="rect">
            <a:avLst/>
          </a:prstGeom>
        </p:spPr>
      </p:pic>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8" name="Tekstvak 7">
            <a:extLst>
              <a:ext uri="{FF2B5EF4-FFF2-40B4-BE49-F238E27FC236}">
                <a16:creationId xmlns:a16="http://schemas.microsoft.com/office/drawing/2014/main" id="{11CD3885-A442-4982-BBD4-4554A6B0445C}"/>
              </a:ext>
            </a:extLst>
          </p:cNvPr>
          <p:cNvSpPr txBox="1"/>
          <p:nvPr/>
        </p:nvSpPr>
        <p:spPr>
          <a:xfrm>
            <a:off x="181942" y="2918031"/>
            <a:ext cx="4351961" cy="3693319"/>
          </a:xfrm>
          <a:prstGeom prst="rect">
            <a:avLst/>
          </a:prstGeom>
          <a:noFill/>
        </p:spPr>
        <p:txBody>
          <a:bodyPr wrap="square" rtlCol="0">
            <a:spAutoFit/>
          </a:bodyPr>
          <a:lstStyle/>
          <a:p>
            <a:r>
              <a:rPr lang="nl-NL" dirty="0">
                <a:solidFill>
                  <a:schemeClr val="bg1"/>
                </a:solidFill>
              </a:rPr>
              <a:t>Er zijn in Nederland al veel Energiegemeenschappen in ontwikkeling, zowel in buurten en wijken, als ook lokaal/regionaal en landelijk. </a:t>
            </a:r>
          </a:p>
          <a:p>
            <a:endParaRPr lang="nl-NL" dirty="0">
              <a:solidFill>
                <a:schemeClr val="bg1"/>
              </a:solidFill>
            </a:endParaRPr>
          </a:p>
          <a:p>
            <a:r>
              <a:rPr lang="nl-NL" dirty="0">
                <a:solidFill>
                  <a:schemeClr val="bg1"/>
                </a:solidFill>
              </a:rPr>
              <a:t>Het is de bedoeling (Europees en Nationaal beleid) dat lokale Energiegemeenschappen </a:t>
            </a:r>
            <a:r>
              <a:rPr lang="nl-NL" b="1" i="1" dirty="0">
                <a:solidFill>
                  <a:schemeClr val="bg1"/>
                </a:solidFill>
              </a:rPr>
              <a:t>structureel onderdeel worden van het energielandschap</a:t>
            </a:r>
            <a:r>
              <a:rPr lang="nl-NL" dirty="0">
                <a:solidFill>
                  <a:schemeClr val="bg1"/>
                </a:solidFill>
              </a:rPr>
              <a:t>. Volgens de Energiegemeenschappen zelf is het dan nodig dat er niet alleen wordt geïnvesteerd in het ontwikkelen van energievoorzieningen maar ook in </a:t>
            </a:r>
            <a:r>
              <a:rPr lang="nl-NL" b="1" i="1" dirty="0">
                <a:solidFill>
                  <a:schemeClr val="bg1"/>
                </a:solidFill>
              </a:rPr>
              <a:t>lokaal eigenaarschap</a:t>
            </a:r>
            <a:r>
              <a:rPr lang="nl-NL" dirty="0">
                <a:solidFill>
                  <a:schemeClr val="bg1"/>
                </a:solidFill>
              </a:rPr>
              <a:t>.</a:t>
            </a:r>
            <a:endParaRPr lang="nl-NL" sz="1463" dirty="0"/>
          </a:p>
        </p:txBody>
      </p:sp>
      <p:sp>
        <p:nvSpPr>
          <p:cNvPr id="9" name="Tekstvak 8">
            <a:extLst>
              <a:ext uri="{FF2B5EF4-FFF2-40B4-BE49-F238E27FC236}">
                <a16:creationId xmlns:a16="http://schemas.microsoft.com/office/drawing/2014/main" id="{FCE8751B-E323-402A-A6EB-B2D17F7EA9E4}"/>
              </a:ext>
            </a:extLst>
          </p:cNvPr>
          <p:cNvSpPr txBox="1"/>
          <p:nvPr/>
        </p:nvSpPr>
        <p:spPr>
          <a:xfrm>
            <a:off x="5212995" y="2918031"/>
            <a:ext cx="4470019" cy="3693319"/>
          </a:xfrm>
          <a:prstGeom prst="rect">
            <a:avLst/>
          </a:prstGeom>
          <a:noFill/>
        </p:spPr>
        <p:txBody>
          <a:bodyPr wrap="square" rtlCol="0">
            <a:spAutoFit/>
          </a:bodyPr>
          <a:lstStyle/>
          <a:p>
            <a:r>
              <a:rPr lang="nl-NL" dirty="0">
                <a:solidFill>
                  <a:schemeClr val="bg1"/>
                </a:solidFill>
              </a:rPr>
              <a:t>De ontwikkeling van Energiegemeenschappen is een langjarige transitie. Deze ontwikkeling vraagt met name een verandering van </a:t>
            </a:r>
            <a:r>
              <a:rPr lang="nl-NL" b="1" i="1" dirty="0">
                <a:solidFill>
                  <a:schemeClr val="bg1"/>
                </a:solidFill>
              </a:rPr>
              <a:t>mindset van alle betrokken partijen</a:t>
            </a:r>
            <a:r>
              <a:rPr lang="nl-NL" dirty="0">
                <a:solidFill>
                  <a:schemeClr val="bg1"/>
                </a:solidFill>
              </a:rPr>
              <a:t>. Hier is nog </a:t>
            </a:r>
            <a:r>
              <a:rPr lang="nl-NL" b="1" i="1" dirty="0">
                <a:solidFill>
                  <a:schemeClr val="bg1"/>
                </a:solidFill>
              </a:rPr>
              <a:t>veel werk </a:t>
            </a:r>
            <a:r>
              <a:rPr lang="nl-NL" dirty="0">
                <a:solidFill>
                  <a:schemeClr val="bg1"/>
                </a:solidFill>
              </a:rPr>
              <a:t>te doen. In beleid, financiering, governance, regelgeving en in de praktische ontwikkeling van lokale energievoorzieningen.</a:t>
            </a:r>
          </a:p>
          <a:p>
            <a:endParaRPr lang="nl-NL" dirty="0">
              <a:solidFill>
                <a:schemeClr val="bg1"/>
              </a:solidFill>
            </a:endParaRPr>
          </a:p>
          <a:p>
            <a:r>
              <a:rPr lang="nl-NL" dirty="0">
                <a:solidFill>
                  <a:schemeClr val="bg1"/>
                </a:solidFill>
              </a:rPr>
              <a:t>In de CoP hebben we </a:t>
            </a:r>
            <a:r>
              <a:rPr lang="nl-NL" b="1" i="1" dirty="0">
                <a:solidFill>
                  <a:schemeClr val="bg1"/>
                </a:solidFill>
              </a:rPr>
              <a:t>vijf fundamentele bouwstenen </a:t>
            </a:r>
            <a:r>
              <a:rPr lang="nl-NL" dirty="0">
                <a:solidFill>
                  <a:schemeClr val="bg1"/>
                </a:solidFill>
              </a:rPr>
              <a:t>benoemd. Wij roepen lokale initiatieven, overheden, maatschappelijke organisaties en bedrijven op om </a:t>
            </a:r>
            <a:r>
              <a:rPr lang="nl-NL" b="1" i="1" dirty="0">
                <a:solidFill>
                  <a:schemeClr val="bg1"/>
                </a:solidFill>
              </a:rPr>
              <a:t>samen</a:t>
            </a:r>
            <a:r>
              <a:rPr lang="nl-NL" dirty="0">
                <a:solidFill>
                  <a:schemeClr val="bg1"/>
                </a:solidFill>
              </a:rPr>
              <a:t> met deze bouwstenen aan de slag te gaan</a:t>
            </a:r>
            <a:r>
              <a:rPr lang="nl-NL">
                <a:solidFill>
                  <a:schemeClr val="bg1"/>
                </a:solidFill>
              </a:rPr>
              <a:t>. </a:t>
            </a:r>
            <a:endParaRPr lang="nl-NL" dirty="0">
              <a:solidFill>
                <a:schemeClr val="bg1"/>
              </a:solidFill>
            </a:endParaRPr>
          </a:p>
        </p:txBody>
      </p:sp>
      <p:sp>
        <p:nvSpPr>
          <p:cNvPr id="11" name="Tekstvak 10">
            <a:extLst>
              <a:ext uri="{FF2B5EF4-FFF2-40B4-BE49-F238E27FC236}">
                <a16:creationId xmlns:a16="http://schemas.microsoft.com/office/drawing/2014/main" id="{0EE8A8CC-D2D8-4CC2-9876-EDCCEE7EDABD}"/>
              </a:ext>
            </a:extLst>
          </p:cNvPr>
          <p:cNvSpPr txBox="1"/>
          <p:nvPr/>
        </p:nvSpPr>
        <p:spPr>
          <a:xfrm>
            <a:off x="181942" y="2441321"/>
            <a:ext cx="1954866" cy="307777"/>
          </a:xfrm>
          <a:prstGeom prst="rect">
            <a:avLst/>
          </a:prstGeom>
          <a:noFill/>
        </p:spPr>
        <p:txBody>
          <a:bodyPr wrap="square" rtlCol="0">
            <a:spAutoFit/>
          </a:bodyPr>
          <a:lstStyle/>
          <a:p>
            <a:r>
              <a:rPr lang="nl-NL" sz="1400" b="1" dirty="0">
                <a:solidFill>
                  <a:srgbClr val="FF0000"/>
                </a:solidFill>
              </a:rPr>
              <a:t>CALL TO ACTION</a:t>
            </a:r>
          </a:p>
        </p:txBody>
      </p:sp>
      <p:pic>
        <p:nvPicPr>
          <p:cNvPr id="12" name="Afbeelding 11">
            <a:extLst>
              <a:ext uri="{FF2B5EF4-FFF2-40B4-BE49-F238E27FC236}">
                <a16:creationId xmlns:a16="http://schemas.microsoft.com/office/drawing/2014/main" id="{031381C0-A0EB-4E60-A987-01375E9D7537}"/>
              </a:ext>
            </a:extLst>
          </p:cNvPr>
          <p:cNvPicPr>
            <a:picLocks noChangeAspect="1"/>
          </p:cNvPicPr>
          <p:nvPr/>
        </p:nvPicPr>
        <p:blipFill>
          <a:blip r:embed="rId3"/>
          <a:stretch>
            <a:fillRect/>
          </a:stretch>
        </p:blipFill>
        <p:spPr>
          <a:xfrm>
            <a:off x="8567413" y="6461560"/>
            <a:ext cx="1270535" cy="346510"/>
          </a:xfrm>
          <a:prstGeom prst="rect">
            <a:avLst/>
          </a:prstGeom>
        </p:spPr>
      </p:pic>
    </p:spTree>
    <p:extLst>
      <p:ext uri="{BB962C8B-B14F-4D97-AF65-F5344CB8AC3E}">
        <p14:creationId xmlns:p14="http://schemas.microsoft.com/office/powerpoint/2010/main" val="10185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8" name="Tekstvak 7">
            <a:extLst>
              <a:ext uri="{FF2B5EF4-FFF2-40B4-BE49-F238E27FC236}">
                <a16:creationId xmlns:a16="http://schemas.microsoft.com/office/drawing/2014/main" id="{5EB6C41C-1E35-4BA2-A4B1-6C49DE435D49}"/>
              </a:ext>
            </a:extLst>
          </p:cNvPr>
          <p:cNvSpPr txBox="1"/>
          <p:nvPr/>
        </p:nvSpPr>
        <p:spPr>
          <a:xfrm>
            <a:off x="5027242" y="2958789"/>
            <a:ext cx="4672108" cy="2585323"/>
          </a:xfrm>
          <a:prstGeom prst="rect">
            <a:avLst/>
          </a:prstGeom>
          <a:noFill/>
        </p:spPr>
        <p:txBody>
          <a:bodyPr wrap="square" rtlCol="0">
            <a:spAutoFit/>
          </a:bodyPr>
          <a:lstStyle/>
          <a:p>
            <a:r>
              <a:rPr lang="nl-NL" dirty="0">
                <a:solidFill>
                  <a:schemeClr val="bg1"/>
                </a:solidFill>
                <a:latin typeface="Calibri" panose="020F0502020204030204" pitchFamily="34" charset="0"/>
                <a:ea typeface="Calibri" panose="020F0502020204030204" pitchFamily="34" charset="0"/>
                <a:cs typeface="Calibri" panose="020F0502020204030204" pitchFamily="34" charset="0"/>
              </a:rPr>
              <a:t>Europa Decentraal definieert een Energiegemeenschap als volgt:</a:t>
            </a:r>
          </a:p>
          <a:p>
            <a:endParaRPr lang="nl-NL"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nl-NL" dirty="0">
                <a:solidFill>
                  <a:schemeClr val="bg1"/>
                </a:solidFill>
                <a:latin typeface="Calibri" panose="020F0502020204030204" pitchFamily="34" charset="0"/>
                <a:ea typeface="Calibri" panose="020F0502020204030204" pitchFamily="34" charset="0"/>
                <a:cs typeface="Calibri" panose="020F0502020204030204" pitchFamily="34" charset="0"/>
              </a:rPr>
              <a:t>E</a:t>
            </a:r>
            <a:r>
              <a:rPr lang="nl-NL" i="1" kern="0" dirty="0">
                <a:solidFill>
                  <a:schemeClr val="bg1"/>
                </a:solidFill>
                <a:latin typeface="Calibri" panose="020F0502020204030204" pitchFamily="34" charset="0"/>
                <a:ea typeface="Calibri" panose="020F0502020204030204" pitchFamily="34" charset="0"/>
                <a:cs typeface="Calibri" panose="020F0502020204030204" pitchFamily="34" charset="0"/>
              </a:rPr>
              <a:t>en vorm van samenwerking tussen burgers, al dan niet met deelname van lokale overheden zoals gemeenten en kleine ondernemingen waarmee burgers, lokale overheden en kleine ondernemingen samen energie opwekken, delen en verkopen.</a:t>
            </a:r>
            <a:r>
              <a:rPr lang="nl-NL" kern="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nl-NL" b="1"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9120DADB-207E-455A-BFC3-C5D23E5D9BA9}"/>
              </a:ext>
            </a:extLst>
          </p:cNvPr>
          <p:cNvSpPr txBox="1"/>
          <p:nvPr/>
        </p:nvSpPr>
        <p:spPr>
          <a:xfrm>
            <a:off x="201656" y="2958789"/>
            <a:ext cx="4758704" cy="2585323"/>
          </a:xfrm>
          <a:prstGeom prst="rect">
            <a:avLst/>
          </a:prstGeom>
          <a:noFill/>
        </p:spPr>
        <p:txBody>
          <a:bodyPr wrap="square" rtlCol="0">
            <a:spAutoFit/>
          </a:bodyPr>
          <a:lstStyle/>
          <a:p>
            <a:r>
              <a:rPr lang="nl-NL" kern="0" dirty="0">
                <a:solidFill>
                  <a:schemeClr val="bg1"/>
                </a:solidFill>
                <a:latin typeface="Calibri" panose="020F0502020204030204" pitchFamily="34" charset="0"/>
                <a:ea typeface="Calibri" panose="020F0502020204030204" pitchFamily="34" charset="0"/>
                <a:cs typeface="Calibri" panose="020F0502020204030204" pitchFamily="34" charset="0"/>
              </a:rPr>
              <a:t>In de Nederlandse praktijk zien we veel verschijningsvormen en benamingen voor organisaties die een energiegemeenschap kunnen vormen. Denk aan wijkbedrijven, energiecoöperaties, bewonersbedrijven, burgerinitiatieven, energie-initiatieven, klusbedrijven en nu dan ook Energiegemeenschappen. </a:t>
            </a:r>
          </a:p>
          <a:p>
            <a:endParaRPr lang="nl-NL" b="1" kern="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kstvak 9">
            <a:extLst>
              <a:ext uri="{FF2B5EF4-FFF2-40B4-BE49-F238E27FC236}">
                <a16:creationId xmlns:a16="http://schemas.microsoft.com/office/drawing/2014/main" id="{A8726249-E33A-4192-8E8F-475FA898DA82}"/>
              </a:ext>
            </a:extLst>
          </p:cNvPr>
          <p:cNvSpPr txBox="1"/>
          <p:nvPr/>
        </p:nvSpPr>
        <p:spPr>
          <a:xfrm>
            <a:off x="181942" y="2441321"/>
            <a:ext cx="1318661" cy="307777"/>
          </a:xfrm>
          <a:prstGeom prst="rect">
            <a:avLst/>
          </a:prstGeom>
          <a:noFill/>
        </p:spPr>
        <p:txBody>
          <a:bodyPr wrap="square" rtlCol="0">
            <a:spAutoFit/>
          </a:bodyPr>
          <a:lstStyle/>
          <a:p>
            <a:r>
              <a:rPr lang="nl-NL" sz="1400" b="1" dirty="0">
                <a:solidFill>
                  <a:srgbClr val="FF0000"/>
                </a:solidFill>
              </a:rPr>
              <a:t>DEFINITIE</a:t>
            </a:r>
          </a:p>
        </p:txBody>
      </p:sp>
      <p:pic>
        <p:nvPicPr>
          <p:cNvPr id="11" name="Afbeelding 10">
            <a:extLst>
              <a:ext uri="{FF2B5EF4-FFF2-40B4-BE49-F238E27FC236}">
                <a16:creationId xmlns:a16="http://schemas.microsoft.com/office/drawing/2014/main" id="{BCDCFD67-FDA2-4FA0-87EC-96FE05AE42F2}"/>
              </a:ext>
            </a:extLst>
          </p:cNvPr>
          <p:cNvPicPr>
            <a:picLocks noChangeAspect="1"/>
          </p:cNvPicPr>
          <p:nvPr/>
        </p:nvPicPr>
        <p:blipFill>
          <a:blip r:embed="rId2"/>
          <a:stretch>
            <a:fillRect/>
          </a:stretch>
        </p:blipFill>
        <p:spPr>
          <a:xfrm>
            <a:off x="8567413" y="6461560"/>
            <a:ext cx="1270535" cy="346510"/>
          </a:xfrm>
          <a:prstGeom prst="rect">
            <a:avLst/>
          </a:prstGeom>
        </p:spPr>
      </p:pic>
      <p:pic>
        <p:nvPicPr>
          <p:cNvPr id="6" name="Afbeelding 5">
            <a:extLst>
              <a:ext uri="{FF2B5EF4-FFF2-40B4-BE49-F238E27FC236}">
                <a16:creationId xmlns:a16="http://schemas.microsoft.com/office/drawing/2014/main" id="{2E67B389-974C-4EC0-99D6-B3A4649C5FB3}"/>
              </a:ext>
            </a:extLst>
          </p:cNvPr>
          <p:cNvPicPr>
            <a:picLocks noChangeAspect="1"/>
          </p:cNvPicPr>
          <p:nvPr/>
        </p:nvPicPr>
        <p:blipFill rotWithShape="1">
          <a:blip r:embed="rId3">
            <a:extLst>
              <a:ext uri="{28A0092B-C50C-407E-A947-70E740481C1C}">
                <a14:useLocalDpi xmlns:a14="http://schemas.microsoft.com/office/drawing/2010/main" val="0"/>
              </a:ext>
            </a:extLst>
          </a:blip>
          <a:srcRect t="40086" r="38707" b="37677"/>
          <a:stretch/>
        </p:blipFill>
        <p:spPr>
          <a:xfrm>
            <a:off x="7067019" y="1260701"/>
            <a:ext cx="2894992" cy="1525029"/>
          </a:xfrm>
          <a:prstGeom prst="rect">
            <a:avLst/>
          </a:prstGeom>
        </p:spPr>
      </p:pic>
    </p:spTree>
    <p:extLst>
      <p:ext uri="{BB962C8B-B14F-4D97-AF65-F5344CB8AC3E}">
        <p14:creationId xmlns:p14="http://schemas.microsoft.com/office/powerpoint/2010/main" val="86032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9" name="Tekstvak 8">
            <a:extLst>
              <a:ext uri="{FF2B5EF4-FFF2-40B4-BE49-F238E27FC236}">
                <a16:creationId xmlns:a16="http://schemas.microsoft.com/office/drawing/2014/main" id="{9120DADB-207E-455A-BFC3-C5D23E5D9BA9}"/>
              </a:ext>
            </a:extLst>
          </p:cNvPr>
          <p:cNvSpPr txBox="1"/>
          <p:nvPr/>
        </p:nvSpPr>
        <p:spPr>
          <a:xfrm>
            <a:off x="5086047" y="3003160"/>
            <a:ext cx="4758704"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Onze herdefinitie: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i="1"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Een energiegemeenschap is een vorm van samenwerking tussen burgers met deelname van lokale overheden, ondernemingen en maatschappelijke organisaties waarmee zij samen energie besparen, energie opwekken, opslaan, delen en verkopen. Om dit te bereiken investeren energiegemeenschappen in gemeenschaps- en netwerkvorming. Een energiegemeenschap kan zich bewegen op buurt-, wijk-, lokaal-, regionaal-, en nationaal niveau.</a:t>
            </a:r>
            <a:endParaRPr kumimoji="0" lang="nl-NL"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kstvak 9">
            <a:extLst>
              <a:ext uri="{FF2B5EF4-FFF2-40B4-BE49-F238E27FC236}">
                <a16:creationId xmlns:a16="http://schemas.microsoft.com/office/drawing/2014/main" id="{9DB7AEA6-60C4-4864-8F0F-FEC5C67F09EF}"/>
              </a:ext>
            </a:extLst>
          </p:cNvPr>
          <p:cNvSpPr txBox="1"/>
          <p:nvPr/>
        </p:nvSpPr>
        <p:spPr>
          <a:xfrm>
            <a:off x="181942" y="3003160"/>
            <a:ext cx="4758704"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Veel energie-initiatieven richten zich op energiebesparing. Het helpt als je als energie-initiatief jezelf goed definieert in dit landschap:</a:t>
            </a:r>
            <a:b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Wat is je missie (wat is het idee)?</a:t>
            </a:r>
            <a:b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Wat is je rol (wat doet jouw initiatief)? </a:t>
            </a:r>
            <a:b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Wat is je bijdrage (welke waarde lever je)?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Vanuit de kant van de overheid is het belangrijk ruimte te geven aan initiatieven om hun eigen vorm en kleur aan te nemen. </a:t>
            </a:r>
            <a:endParaRPr kumimoji="0" lang="nl-NL" sz="18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95A9EE27-66F6-4BFB-B630-B2A7F6E8FD61}"/>
              </a:ext>
            </a:extLst>
          </p:cNvPr>
          <p:cNvSpPr txBox="1"/>
          <p:nvPr/>
        </p:nvSpPr>
        <p:spPr>
          <a:xfrm>
            <a:off x="181942" y="2441321"/>
            <a:ext cx="1318661" cy="307777"/>
          </a:xfrm>
          <a:prstGeom prst="rect">
            <a:avLst/>
          </a:prstGeom>
          <a:noFill/>
        </p:spPr>
        <p:txBody>
          <a:bodyPr wrap="square" rtlCol="0">
            <a:spAutoFit/>
          </a:bodyPr>
          <a:lstStyle/>
          <a:p>
            <a:r>
              <a:rPr lang="nl-NL" sz="1400" b="1" dirty="0">
                <a:solidFill>
                  <a:srgbClr val="FF0000"/>
                </a:solidFill>
              </a:rPr>
              <a:t>DEFINITIE</a:t>
            </a:r>
          </a:p>
        </p:txBody>
      </p:sp>
      <p:pic>
        <p:nvPicPr>
          <p:cNvPr id="12" name="Afbeelding 11">
            <a:extLst>
              <a:ext uri="{FF2B5EF4-FFF2-40B4-BE49-F238E27FC236}">
                <a16:creationId xmlns:a16="http://schemas.microsoft.com/office/drawing/2014/main" id="{C68E95CB-961B-4433-88B9-71DC6755C34A}"/>
              </a:ext>
            </a:extLst>
          </p:cNvPr>
          <p:cNvPicPr>
            <a:picLocks noChangeAspect="1"/>
          </p:cNvPicPr>
          <p:nvPr/>
        </p:nvPicPr>
        <p:blipFill>
          <a:blip r:embed="rId2"/>
          <a:stretch>
            <a:fillRect/>
          </a:stretch>
        </p:blipFill>
        <p:spPr>
          <a:xfrm>
            <a:off x="8567413" y="6461560"/>
            <a:ext cx="1270535" cy="346510"/>
          </a:xfrm>
          <a:prstGeom prst="rect">
            <a:avLst/>
          </a:prstGeom>
        </p:spPr>
      </p:pic>
      <p:pic>
        <p:nvPicPr>
          <p:cNvPr id="5" name="Afbeelding 4">
            <a:extLst>
              <a:ext uri="{FF2B5EF4-FFF2-40B4-BE49-F238E27FC236}">
                <a16:creationId xmlns:a16="http://schemas.microsoft.com/office/drawing/2014/main" id="{C5D245CE-9128-4763-9A6E-3940A0E848E2}"/>
              </a:ext>
            </a:extLst>
          </p:cNvPr>
          <p:cNvPicPr>
            <a:picLocks noChangeAspect="1"/>
          </p:cNvPicPr>
          <p:nvPr/>
        </p:nvPicPr>
        <p:blipFill rotWithShape="1">
          <a:blip r:embed="rId3">
            <a:extLst>
              <a:ext uri="{28A0092B-C50C-407E-A947-70E740481C1C}">
                <a14:useLocalDpi xmlns:a14="http://schemas.microsoft.com/office/drawing/2010/main" val="0"/>
              </a:ext>
            </a:extLst>
          </a:blip>
          <a:srcRect l="60120" t="26363" b="45758"/>
          <a:stretch/>
        </p:blipFill>
        <p:spPr>
          <a:xfrm>
            <a:off x="7868953" y="900285"/>
            <a:ext cx="1883609" cy="1911927"/>
          </a:xfrm>
          <a:prstGeom prst="rect">
            <a:avLst/>
          </a:prstGeom>
        </p:spPr>
      </p:pic>
    </p:spTree>
    <p:extLst>
      <p:ext uri="{BB962C8B-B14F-4D97-AF65-F5344CB8AC3E}">
        <p14:creationId xmlns:p14="http://schemas.microsoft.com/office/powerpoint/2010/main" val="130033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ijdelijke aanduiding voor inhoud 4">
            <a:extLst>
              <a:ext uri="{FF2B5EF4-FFF2-40B4-BE49-F238E27FC236}">
                <a16:creationId xmlns:a16="http://schemas.microsoft.com/office/drawing/2014/main" id="{83C8239D-9D11-1B76-73BC-5D3020218958}"/>
              </a:ext>
            </a:extLst>
          </p:cNvPr>
          <p:cNvSpPr txBox="1">
            <a:spLocks/>
          </p:cNvSpPr>
          <p:nvPr/>
        </p:nvSpPr>
        <p:spPr>
          <a:xfrm>
            <a:off x="1698218" y="3067713"/>
            <a:ext cx="3187775" cy="1621091"/>
          </a:xfrm>
          <a:prstGeom prst="roundRect">
            <a:avLst/>
          </a:prstGeom>
          <a:blipFill>
            <a:blip r:embed="rId2"/>
            <a:stretch>
              <a:fillRect/>
            </a:stretch>
          </a:blipFill>
          <a:ln w="12700" cap="flat" cmpd="sng" algn="ctr">
            <a:solidFill>
              <a:schemeClr val="bg1"/>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srgbClr val="003366"/>
                </a:solidFill>
                <a:effectLst/>
                <a:uLnTx/>
                <a:uFillTx/>
                <a:latin typeface="Agency FB" panose="020B0503020202020204" pitchFamily="34" charset="0"/>
                <a:ea typeface="+mn-ea"/>
                <a:cs typeface="+mn-cs"/>
              </a:rPr>
              <a:t>ANDERE KIJK, HELDERE PRINCIPES</a:t>
            </a:r>
            <a:br>
              <a:rPr kumimoji="0" lang="nl-NL" sz="1600" b="1" i="0" u="none" strike="noStrike" kern="1200" cap="none" spc="0" normalizeH="0" baseline="0" noProof="0" dirty="0">
                <a:ln>
                  <a:noFill/>
                </a:ln>
                <a:solidFill>
                  <a:srgbClr val="339933"/>
                </a:solidFill>
                <a:effectLst/>
                <a:uLnTx/>
                <a:uFillTx/>
                <a:latin typeface="Calibri" panose="020F0502020204030204"/>
                <a:ea typeface="+mn-ea"/>
                <a:cs typeface="+mn-cs"/>
              </a:rPr>
            </a:br>
            <a:endParaRPr kumimoji="0" lang="nl-NL" sz="1600" b="0" i="0" u="none" strike="noStrike" kern="1200" cap="none" spc="0" normalizeH="0" baseline="0" noProof="0" dirty="0">
              <a:ln>
                <a:noFill/>
              </a:ln>
              <a:solidFill>
                <a:srgbClr val="339933"/>
              </a:solidFill>
              <a:effectLst/>
              <a:highlight>
                <a:srgbClr val="000080"/>
              </a:highlight>
              <a:uLnTx/>
              <a:uFillTx/>
              <a:latin typeface="Calibri" panose="020F0502020204030204"/>
              <a:ea typeface="+mn-ea"/>
              <a:cs typeface="+mn-cs"/>
            </a:endParaRPr>
          </a:p>
        </p:txBody>
      </p:sp>
      <p:sp>
        <p:nvSpPr>
          <p:cNvPr id="40" name="Rechthoek: afgeronde hoeken 39">
            <a:extLst>
              <a:ext uri="{FF2B5EF4-FFF2-40B4-BE49-F238E27FC236}">
                <a16:creationId xmlns:a16="http://schemas.microsoft.com/office/drawing/2014/main" id="{E07AF354-C361-4719-E76D-4F4B89752AE1}"/>
              </a:ext>
            </a:extLst>
          </p:cNvPr>
          <p:cNvSpPr/>
          <p:nvPr/>
        </p:nvSpPr>
        <p:spPr>
          <a:xfrm>
            <a:off x="3369706" y="4839190"/>
            <a:ext cx="3187774" cy="1629271"/>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3366"/>
                </a:solidFill>
                <a:effectLst/>
                <a:uLnTx/>
                <a:uFillTx/>
                <a:latin typeface="Agency FB" panose="020B0503020202020204" pitchFamily="34" charset="0"/>
                <a:ea typeface="+mn-ea"/>
                <a:cs typeface="+mn-cs"/>
              </a:rPr>
              <a:t>INVESTERINGSBEREIDHEID</a:t>
            </a:r>
          </a:p>
        </p:txBody>
      </p:sp>
      <p:sp>
        <p:nvSpPr>
          <p:cNvPr id="41" name="Rechthoek: afgeronde hoeken 40">
            <a:extLst>
              <a:ext uri="{FF2B5EF4-FFF2-40B4-BE49-F238E27FC236}">
                <a16:creationId xmlns:a16="http://schemas.microsoft.com/office/drawing/2014/main" id="{E1B3A096-D2A9-EE86-8860-4A34FAC20B7D}"/>
              </a:ext>
            </a:extLst>
          </p:cNvPr>
          <p:cNvSpPr/>
          <p:nvPr/>
        </p:nvSpPr>
        <p:spPr>
          <a:xfrm>
            <a:off x="5041193" y="3067713"/>
            <a:ext cx="3187775" cy="1621091"/>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3366"/>
                </a:solidFill>
                <a:effectLst/>
                <a:uLnTx/>
                <a:uFillTx/>
                <a:latin typeface="Agency FB" panose="020B0503020202020204" pitchFamily="34" charset="0"/>
                <a:ea typeface="+mn-ea"/>
                <a:cs typeface="+mn-cs"/>
              </a:rPr>
              <a:t>ORGANISATIE, COMMUNICATIE, PLEK</a:t>
            </a:r>
            <a:endParaRPr kumimoji="0" lang="nl-NL" sz="1800" b="0" i="0" u="none" strike="noStrike" kern="1200" cap="none" spc="0" normalizeH="0" baseline="0" noProof="0" dirty="0">
              <a:ln>
                <a:noFill/>
              </a:ln>
              <a:solidFill>
                <a:srgbClr val="003366"/>
              </a:solidFill>
              <a:effectLst/>
              <a:uLnTx/>
              <a:uFillTx/>
              <a:latin typeface="Agency FB" panose="020B05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46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hoek: afgeronde hoeken 41">
            <a:extLst>
              <a:ext uri="{FF2B5EF4-FFF2-40B4-BE49-F238E27FC236}">
                <a16:creationId xmlns:a16="http://schemas.microsoft.com/office/drawing/2014/main" id="{C2066287-E474-7FD8-4402-DF5F98EEA55E}"/>
              </a:ext>
            </a:extLst>
          </p:cNvPr>
          <p:cNvSpPr/>
          <p:nvPr/>
        </p:nvSpPr>
        <p:spPr>
          <a:xfrm>
            <a:off x="104331" y="4837300"/>
            <a:ext cx="3187775" cy="1621092"/>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3366"/>
                </a:solidFill>
                <a:effectLst/>
                <a:uLnTx/>
                <a:uFillTx/>
                <a:latin typeface="Agency FB" panose="020B0503020202020204" pitchFamily="34" charset="0"/>
                <a:ea typeface="+mn-ea"/>
                <a:cs typeface="+mn-cs"/>
              </a:rPr>
              <a:t>NETWERKSAMENWERKING</a:t>
            </a:r>
          </a:p>
        </p:txBody>
      </p:sp>
      <p:sp>
        <p:nvSpPr>
          <p:cNvPr id="43" name="Rechthoek: afgeronde hoeken 42">
            <a:extLst>
              <a:ext uri="{FF2B5EF4-FFF2-40B4-BE49-F238E27FC236}">
                <a16:creationId xmlns:a16="http://schemas.microsoft.com/office/drawing/2014/main" id="{C30615A7-BB4D-0CD4-077C-5A252AAEAFC1}"/>
              </a:ext>
            </a:extLst>
          </p:cNvPr>
          <p:cNvSpPr/>
          <p:nvPr/>
        </p:nvSpPr>
        <p:spPr>
          <a:xfrm>
            <a:off x="153438" y="5249085"/>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Sterke lokale bewoners-community</a:t>
            </a:r>
          </a:p>
        </p:txBody>
      </p:sp>
      <p:sp>
        <p:nvSpPr>
          <p:cNvPr id="44" name="Rechthoek: afgeronde hoeken 43">
            <a:extLst>
              <a:ext uri="{FF2B5EF4-FFF2-40B4-BE49-F238E27FC236}">
                <a16:creationId xmlns:a16="http://schemas.microsoft.com/office/drawing/2014/main" id="{99C9486C-92E5-DCC9-58EF-278A151E5149}"/>
              </a:ext>
            </a:extLst>
          </p:cNvPr>
          <p:cNvSpPr/>
          <p:nvPr/>
        </p:nvSpPr>
        <p:spPr>
          <a:xfrm>
            <a:off x="1722772" y="5249085"/>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white"/>
                </a:solidFill>
                <a:effectLst/>
                <a:uLnTx/>
                <a:uFillTx/>
                <a:latin typeface="Calibri" panose="020F0502020204030204"/>
                <a:ea typeface="+mn-ea"/>
                <a:cs typeface="+mn-cs"/>
              </a:rPr>
              <a:t>Sterk en duurzaam netwerk met partners en stakeholders</a:t>
            </a:r>
          </a:p>
        </p:txBody>
      </p:sp>
      <p:sp>
        <p:nvSpPr>
          <p:cNvPr id="45" name="Rechthoek: afgeronde hoeken 44">
            <a:extLst>
              <a:ext uri="{FF2B5EF4-FFF2-40B4-BE49-F238E27FC236}">
                <a16:creationId xmlns:a16="http://schemas.microsoft.com/office/drawing/2014/main" id="{DA854F7F-2C26-A127-FCA3-2C466B75AB46}"/>
              </a:ext>
            </a:extLst>
          </p:cNvPr>
          <p:cNvSpPr/>
          <p:nvPr/>
        </p:nvSpPr>
        <p:spPr>
          <a:xfrm>
            <a:off x="153438" y="5818324"/>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Ondersteunende (netwerk)structuren tbv oa kennisdelen</a:t>
            </a:r>
          </a:p>
        </p:txBody>
      </p:sp>
      <p:sp>
        <p:nvSpPr>
          <p:cNvPr id="46" name="Rechthoek: afgeronde hoeken 45">
            <a:extLst>
              <a:ext uri="{FF2B5EF4-FFF2-40B4-BE49-F238E27FC236}">
                <a16:creationId xmlns:a16="http://schemas.microsoft.com/office/drawing/2014/main" id="{06B6D5A2-A36F-D580-9860-E215947C24A8}"/>
              </a:ext>
            </a:extLst>
          </p:cNvPr>
          <p:cNvSpPr/>
          <p:nvPr/>
        </p:nvSpPr>
        <p:spPr>
          <a:xfrm>
            <a:off x="1724394" y="5808710"/>
            <a:ext cx="1504616" cy="524689"/>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Gelijkwaardige samenwerking en partnerschap</a:t>
            </a:r>
          </a:p>
        </p:txBody>
      </p:sp>
      <p:sp>
        <p:nvSpPr>
          <p:cNvPr id="47" name="Rechthoek: afgeronde hoeken 46">
            <a:extLst>
              <a:ext uri="{FF2B5EF4-FFF2-40B4-BE49-F238E27FC236}">
                <a16:creationId xmlns:a16="http://schemas.microsoft.com/office/drawing/2014/main" id="{766D6D90-843B-8EBC-F595-675840A2534E}"/>
              </a:ext>
            </a:extLst>
          </p:cNvPr>
          <p:cNvSpPr/>
          <p:nvPr/>
        </p:nvSpPr>
        <p:spPr>
          <a:xfrm>
            <a:off x="3447457" y="5290391"/>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Bereidheid bij inwoners  en organisaties tijd, geld, assets in te zetten </a:t>
            </a:r>
          </a:p>
        </p:txBody>
      </p:sp>
      <p:sp>
        <p:nvSpPr>
          <p:cNvPr id="48" name="Rechthoek: afgeronde hoeken 47">
            <a:extLst>
              <a:ext uri="{FF2B5EF4-FFF2-40B4-BE49-F238E27FC236}">
                <a16:creationId xmlns:a16="http://schemas.microsoft.com/office/drawing/2014/main" id="{9552713B-737E-592C-85CD-59FFD37AD7F2}"/>
              </a:ext>
            </a:extLst>
          </p:cNvPr>
          <p:cNvSpPr/>
          <p:nvPr/>
        </p:nvSpPr>
        <p:spPr>
          <a:xfrm>
            <a:off x="5016791" y="5290391"/>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Investeringen in het bouwen van het netwerk / the village</a:t>
            </a:r>
          </a:p>
        </p:txBody>
      </p:sp>
      <p:sp>
        <p:nvSpPr>
          <p:cNvPr id="49" name="Rechthoek: afgeronde hoeken 48">
            <a:extLst>
              <a:ext uri="{FF2B5EF4-FFF2-40B4-BE49-F238E27FC236}">
                <a16:creationId xmlns:a16="http://schemas.microsoft.com/office/drawing/2014/main" id="{4FEF83FD-275B-4E98-C20B-7788D6AC66ED}"/>
              </a:ext>
            </a:extLst>
          </p:cNvPr>
          <p:cNvSpPr/>
          <p:nvPr/>
        </p:nvSpPr>
        <p:spPr>
          <a:xfrm>
            <a:off x="3447457" y="5859630"/>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Budget voor vergoeding ondernemer en prof. betrokkenen</a:t>
            </a:r>
          </a:p>
        </p:txBody>
      </p:sp>
      <p:sp>
        <p:nvSpPr>
          <p:cNvPr id="50" name="Rechthoek: afgeronde hoeken 49">
            <a:extLst>
              <a:ext uri="{FF2B5EF4-FFF2-40B4-BE49-F238E27FC236}">
                <a16:creationId xmlns:a16="http://schemas.microsoft.com/office/drawing/2014/main" id="{E51F94B0-B2F7-9FA3-29E6-0576865E1599}"/>
              </a:ext>
            </a:extLst>
          </p:cNvPr>
          <p:cNvSpPr/>
          <p:nvPr/>
        </p:nvSpPr>
        <p:spPr>
          <a:xfrm>
            <a:off x="6635080" y="4824151"/>
            <a:ext cx="3187775" cy="1621092"/>
          </a:xfrm>
          <a:prstGeom prst="roundRect">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3366"/>
                </a:solidFill>
                <a:effectLst/>
                <a:uLnTx/>
                <a:uFillTx/>
                <a:latin typeface="Agency FB" panose="020B0503020202020204" pitchFamily="34" charset="0"/>
                <a:ea typeface="+mn-ea"/>
                <a:cs typeface="+mn-cs"/>
              </a:rPr>
              <a:t>ANDERE ROL OVERHEID</a:t>
            </a:r>
          </a:p>
        </p:txBody>
      </p:sp>
      <p:sp>
        <p:nvSpPr>
          <p:cNvPr id="51" name="Rechthoek: afgeronde hoeken 50">
            <a:extLst>
              <a:ext uri="{FF2B5EF4-FFF2-40B4-BE49-F238E27FC236}">
                <a16:creationId xmlns:a16="http://schemas.microsoft.com/office/drawing/2014/main" id="{AF2F3577-1F69-7DCB-45FA-29264F6C5987}"/>
              </a:ext>
            </a:extLst>
          </p:cNvPr>
          <p:cNvSpPr/>
          <p:nvPr/>
        </p:nvSpPr>
        <p:spPr>
          <a:xfrm>
            <a:off x="6724351" y="5268251"/>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Andere kijk op onder-nemerschap, legitimiteit en representativiteit</a:t>
            </a:r>
          </a:p>
        </p:txBody>
      </p:sp>
      <p:sp>
        <p:nvSpPr>
          <p:cNvPr id="52" name="Rechthoek: afgeronde hoeken 51">
            <a:extLst>
              <a:ext uri="{FF2B5EF4-FFF2-40B4-BE49-F238E27FC236}">
                <a16:creationId xmlns:a16="http://schemas.microsoft.com/office/drawing/2014/main" id="{155A97B6-0207-CBEB-F78F-ED0901A65A58}"/>
              </a:ext>
            </a:extLst>
          </p:cNvPr>
          <p:cNvSpPr/>
          <p:nvPr/>
        </p:nvSpPr>
        <p:spPr>
          <a:xfrm>
            <a:off x="8273603" y="5255351"/>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Huisambtenaar</a:t>
            </a:r>
          </a:p>
        </p:txBody>
      </p:sp>
      <p:sp>
        <p:nvSpPr>
          <p:cNvPr id="53" name="Rechthoek: afgeronde hoeken 52">
            <a:extLst>
              <a:ext uri="{FF2B5EF4-FFF2-40B4-BE49-F238E27FC236}">
                <a16:creationId xmlns:a16="http://schemas.microsoft.com/office/drawing/2014/main" id="{6FB00FC0-3DDE-815D-8389-3DD511839356}"/>
              </a:ext>
            </a:extLst>
          </p:cNvPr>
          <p:cNvSpPr/>
          <p:nvPr/>
        </p:nvSpPr>
        <p:spPr>
          <a:xfrm>
            <a:off x="8274267" y="5829580"/>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Integraal werken, ruimte geven, verankeren in beleid</a:t>
            </a:r>
          </a:p>
        </p:txBody>
      </p:sp>
      <p:sp>
        <p:nvSpPr>
          <p:cNvPr id="54" name="Rechthoek: afgeronde hoeken 53">
            <a:extLst>
              <a:ext uri="{FF2B5EF4-FFF2-40B4-BE49-F238E27FC236}">
                <a16:creationId xmlns:a16="http://schemas.microsoft.com/office/drawing/2014/main" id="{0CC3800E-ECFA-1227-67F9-0974791147A3}"/>
              </a:ext>
            </a:extLst>
          </p:cNvPr>
          <p:cNvSpPr/>
          <p:nvPr/>
        </p:nvSpPr>
        <p:spPr>
          <a:xfrm>
            <a:off x="6696703" y="5829581"/>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Inbesteden ipv aanbesteden</a:t>
            </a:r>
          </a:p>
        </p:txBody>
      </p:sp>
      <p:sp>
        <p:nvSpPr>
          <p:cNvPr id="55" name="Rechthoek: afgeronde hoeken 54">
            <a:extLst>
              <a:ext uri="{FF2B5EF4-FFF2-40B4-BE49-F238E27FC236}">
                <a16:creationId xmlns:a16="http://schemas.microsoft.com/office/drawing/2014/main" id="{BB920F36-FDB7-5479-60AA-75A37FE120FA}"/>
              </a:ext>
            </a:extLst>
          </p:cNvPr>
          <p:cNvSpPr/>
          <p:nvPr/>
        </p:nvSpPr>
        <p:spPr>
          <a:xfrm>
            <a:off x="1750838" y="3451147"/>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Inclusieve, duurzame principes en spelregels</a:t>
            </a:r>
          </a:p>
        </p:txBody>
      </p:sp>
      <p:sp>
        <p:nvSpPr>
          <p:cNvPr id="56" name="Rechthoek: afgeronde hoeken 55">
            <a:extLst>
              <a:ext uri="{FF2B5EF4-FFF2-40B4-BE49-F238E27FC236}">
                <a16:creationId xmlns:a16="http://schemas.microsoft.com/office/drawing/2014/main" id="{A7DFAF2A-B086-83E5-FC8A-03C417DEAB75}"/>
              </a:ext>
            </a:extLst>
          </p:cNvPr>
          <p:cNvSpPr/>
          <p:nvPr/>
        </p:nvSpPr>
        <p:spPr>
          <a:xfrm>
            <a:off x="3320172" y="3451147"/>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Bewustzijn en </a:t>
            </a:r>
            <a:b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zelfde taal</a:t>
            </a:r>
          </a:p>
        </p:txBody>
      </p:sp>
      <p:sp>
        <p:nvSpPr>
          <p:cNvPr id="57" name="Rechthoek: afgeronde hoeken 56">
            <a:extLst>
              <a:ext uri="{FF2B5EF4-FFF2-40B4-BE49-F238E27FC236}">
                <a16:creationId xmlns:a16="http://schemas.microsoft.com/office/drawing/2014/main" id="{373ADD72-9C6B-F138-655D-0EE7C27B7D5F}"/>
              </a:ext>
            </a:extLst>
          </p:cNvPr>
          <p:cNvSpPr/>
          <p:nvPr/>
        </p:nvSpPr>
        <p:spPr>
          <a:xfrm>
            <a:off x="1750838" y="4020386"/>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Eigenaarschap bij inwoners</a:t>
            </a:r>
          </a:p>
        </p:txBody>
      </p:sp>
      <p:sp>
        <p:nvSpPr>
          <p:cNvPr id="58" name="Rechthoek: afgeronde hoeken 57">
            <a:extLst>
              <a:ext uri="{FF2B5EF4-FFF2-40B4-BE49-F238E27FC236}">
                <a16:creationId xmlns:a16="http://schemas.microsoft.com/office/drawing/2014/main" id="{862BA19A-8F45-9051-C3EC-5EA00C3C6EE9}"/>
              </a:ext>
            </a:extLst>
          </p:cNvPr>
          <p:cNvSpPr/>
          <p:nvPr/>
        </p:nvSpPr>
        <p:spPr>
          <a:xfrm>
            <a:off x="3321794" y="4010772"/>
            <a:ext cx="1504616" cy="524689"/>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Werken vanuit vertrouwen</a:t>
            </a:r>
          </a:p>
        </p:txBody>
      </p:sp>
      <p:sp>
        <p:nvSpPr>
          <p:cNvPr id="59" name="Rechthoek: afgeronde hoeken 58">
            <a:extLst>
              <a:ext uri="{FF2B5EF4-FFF2-40B4-BE49-F238E27FC236}">
                <a16:creationId xmlns:a16="http://schemas.microsoft.com/office/drawing/2014/main" id="{72FA9837-ADF5-76F1-8D33-02113EA05B6C}"/>
              </a:ext>
            </a:extLst>
          </p:cNvPr>
          <p:cNvSpPr/>
          <p:nvPr/>
        </p:nvSpPr>
        <p:spPr>
          <a:xfrm>
            <a:off x="5100034" y="3465565"/>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Intrinsiek gemotiveerde initiatiefnemer(s)-trekkersgroep</a:t>
            </a:r>
          </a:p>
        </p:txBody>
      </p:sp>
      <p:sp>
        <p:nvSpPr>
          <p:cNvPr id="60" name="Rechthoek: afgeronde hoeken 59">
            <a:extLst>
              <a:ext uri="{FF2B5EF4-FFF2-40B4-BE49-F238E27FC236}">
                <a16:creationId xmlns:a16="http://schemas.microsoft.com/office/drawing/2014/main" id="{681C99A5-7849-60D8-F4EE-AB1180B5191D}"/>
              </a:ext>
            </a:extLst>
          </p:cNvPr>
          <p:cNvSpPr/>
          <p:nvPr/>
        </p:nvSpPr>
        <p:spPr>
          <a:xfrm>
            <a:off x="6669368" y="3465565"/>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Plek in wijk, zichtbaarheid</a:t>
            </a:r>
          </a:p>
        </p:txBody>
      </p:sp>
      <p:sp>
        <p:nvSpPr>
          <p:cNvPr id="61" name="Rechthoek: afgeronde hoeken 60">
            <a:extLst>
              <a:ext uri="{FF2B5EF4-FFF2-40B4-BE49-F238E27FC236}">
                <a16:creationId xmlns:a16="http://schemas.microsoft.com/office/drawing/2014/main" id="{9F2ED97B-E1D4-CDC4-C455-8C110FE30C38}"/>
              </a:ext>
            </a:extLst>
          </p:cNvPr>
          <p:cNvSpPr/>
          <p:nvPr/>
        </p:nvSpPr>
        <p:spPr>
          <a:xfrm>
            <a:off x="5100034" y="4034804"/>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Ondersteunende IT systemen</a:t>
            </a:r>
          </a:p>
        </p:txBody>
      </p:sp>
      <p:sp>
        <p:nvSpPr>
          <p:cNvPr id="62" name="Rechthoek: afgeronde hoeken 61">
            <a:extLst>
              <a:ext uri="{FF2B5EF4-FFF2-40B4-BE49-F238E27FC236}">
                <a16:creationId xmlns:a16="http://schemas.microsoft.com/office/drawing/2014/main" id="{F4BB1123-AE54-B8FC-0A0B-046001F3DD4E}"/>
              </a:ext>
            </a:extLst>
          </p:cNvPr>
          <p:cNvSpPr/>
          <p:nvPr/>
        </p:nvSpPr>
        <p:spPr>
          <a:xfrm>
            <a:off x="6670990" y="4025190"/>
            <a:ext cx="1504616" cy="524689"/>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Website/nieuwsbrief</a:t>
            </a:r>
          </a:p>
        </p:txBody>
      </p:sp>
      <p:sp>
        <p:nvSpPr>
          <p:cNvPr id="63" name="Tekstvak 62">
            <a:extLst>
              <a:ext uri="{FF2B5EF4-FFF2-40B4-BE49-F238E27FC236}">
                <a16:creationId xmlns:a16="http://schemas.microsoft.com/office/drawing/2014/main" id="{88D6373B-364D-35B7-CB96-CCB38E989CC8}"/>
              </a:ext>
            </a:extLst>
          </p:cNvPr>
          <p:cNvSpPr txBox="1"/>
          <p:nvPr/>
        </p:nvSpPr>
        <p:spPr>
          <a:xfrm>
            <a:off x="1101169" y="123467"/>
            <a:ext cx="7548157"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BOUWSTENEN </a:t>
            </a:r>
            <a:b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b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VOOR ENERGIEGEMEENSCHAPPEN</a:t>
            </a:r>
          </a:p>
        </p:txBody>
      </p:sp>
      <p:sp>
        <p:nvSpPr>
          <p:cNvPr id="73" name="Rechthoek: afgeronde hoeken 72">
            <a:extLst>
              <a:ext uri="{FF2B5EF4-FFF2-40B4-BE49-F238E27FC236}">
                <a16:creationId xmlns:a16="http://schemas.microsoft.com/office/drawing/2014/main" id="{2FC89F61-CF75-F53C-A775-F4A90D802106}"/>
              </a:ext>
            </a:extLst>
          </p:cNvPr>
          <p:cNvSpPr/>
          <p:nvPr/>
        </p:nvSpPr>
        <p:spPr>
          <a:xfrm>
            <a:off x="5006726" y="5879426"/>
            <a:ext cx="1504616" cy="515075"/>
          </a:xfrm>
          <a:prstGeom prst="roundRect">
            <a:avLst/>
          </a:prstGeom>
          <a:solidFill>
            <a:srgbClr val="006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Calibri" panose="020F0502020204030204"/>
                <a:ea typeface="+mn-ea"/>
                <a:cs typeface="+mn-cs"/>
              </a:rPr>
              <a:t>Investeringen in energieprojecten en infrastructuur</a:t>
            </a:r>
          </a:p>
        </p:txBody>
      </p:sp>
      <p:sp>
        <p:nvSpPr>
          <p:cNvPr id="33" name="Tekstvak 32">
            <a:extLst>
              <a:ext uri="{FF2B5EF4-FFF2-40B4-BE49-F238E27FC236}">
                <a16:creationId xmlns:a16="http://schemas.microsoft.com/office/drawing/2014/main" id="{7FAF8C5D-A7C4-49FD-9667-2421B04EC4B7}"/>
              </a:ext>
            </a:extLst>
          </p:cNvPr>
          <p:cNvSpPr txBox="1"/>
          <p:nvPr/>
        </p:nvSpPr>
        <p:spPr>
          <a:xfrm>
            <a:off x="181942" y="2441321"/>
            <a:ext cx="1318661" cy="307777"/>
          </a:xfrm>
          <a:prstGeom prst="rect">
            <a:avLst/>
          </a:prstGeom>
          <a:noFill/>
        </p:spPr>
        <p:txBody>
          <a:bodyPr wrap="square" rtlCol="0">
            <a:spAutoFit/>
          </a:bodyPr>
          <a:lstStyle/>
          <a:p>
            <a:r>
              <a:rPr lang="nl-NL" sz="1400" b="1" dirty="0">
                <a:solidFill>
                  <a:srgbClr val="FF0000"/>
                </a:solidFill>
              </a:rPr>
              <a:t>BOUWSTENEN</a:t>
            </a:r>
          </a:p>
        </p:txBody>
      </p:sp>
      <p:pic>
        <p:nvPicPr>
          <p:cNvPr id="34" name="Afbeelding 33">
            <a:extLst>
              <a:ext uri="{FF2B5EF4-FFF2-40B4-BE49-F238E27FC236}">
                <a16:creationId xmlns:a16="http://schemas.microsoft.com/office/drawing/2014/main" id="{A0A6EB9A-334C-428D-9F04-86AC227C8D5E}"/>
              </a:ext>
            </a:extLst>
          </p:cNvPr>
          <p:cNvPicPr>
            <a:picLocks noChangeAspect="1"/>
          </p:cNvPicPr>
          <p:nvPr/>
        </p:nvPicPr>
        <p:blipFill>
          <a:blip r:embed="rId3"/>
          <a:stretch>
            <a:fillRect/>
          </a:stretch>
        </p:blipFill>
        <p:spPr>
          <a:xfrm>
            <a:off x="8567413" y="6461560"/>
            <a:ext cx="1270535" cy="346510"/>
          </a:xfrm>
          <a:prstGeom prst="rect">
            <a:avLst/>
          </a:prstGeom>
        </p:spPr>
      </p:pic>
      <p:pic>
        <p:nvPicPr>
          <p:cNvPr id="3" name="Afbeelding 2">
            <a:extLst>
              <a:ext uri="{FF2B5EF4-FFF2-40B4-BE49-F238E27FC236}">
                <a16:creationId xmlns:a16="http://schemas.microsoft.com/office/drawing/2014/main" id="{D57229CD-A3AE-4267-97D2-27333712F6B0}"/>
              </a:ext>
            </a:extLst>
          </p:cNvPr>
          <p:cNvPicPr>
            <a:picLocks noChangeAspect="1"/>
          </p:cNvPicPr>
          <p:nvPr/>
        </p:nvPicPr>
        <p:blipFill rotWithShape="1">
          <a:blip r:embed="rId4">
            <a:extLst>
              <a:ext uri="{28A0092B-C50C-407E-A947-70E740481C1C}">
                <a14:useLocalDpi xmlns:a14="http://schemas.microsoft.com/office/drawing/2010/main" val="0"/>
              </a:ext>
            </a:extLst>
          </a:blip>
          <a:srcRect b="80702"/>
          <a:stretch/>
        </p:blipFill>
        <p:spPr>
          <a:xfrm>
            <a:off x="5759034" y="1354735"/>
            <a:ext cx="4723183" cy="1323439"/>
          </a:xfrm>
          <a:prstGeom prst="rect">
            <a:avLst/>
          </a:prstGeom>
        </p:spPr>
      </p:pic>
    </p:spTree>
    <p:extLst>
      <p:ext uri="{BB962C8B-B14F-4D97-AF65-F5344CB8AC3E}">
        <p14:creationId xmlns:p14="http://schemas.microsoft.com/office/powerpoint/2010/main" val="104989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8" name="Tekstvak 7">
            <a:extLst>
              <a:ext uri="{FF2B5EF4-FFF2-40B4-BE49-F238E27FC236}">
                <a16:creationId xmlns:a16="http://schemas.microsoft.com/office/drawing/2014/main" id="{7F64239C-AE6C-4AA6-BA16-3D84FC1A19E2}"/>
              </a:ext>
            </a:extLst>
          </p:cNvPr>
          <p:cNvSpPr txBox="1"/>
          <p:nvPr/>
        </p:nvSpPr>
        <p:spPr>
          <a:xfrm>
            <a:off x="170558" y="2785730"/>
            <a:ext cx="4680241" cy="4031873"/>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chemeClr val="bg1"/>
                </a:solidFill>
                <a:effectLst/>
                <a:uLnTx/>
                <a:uFillTx/>
                <a:latin typeface="Calibri" panose="020F0502020204030204"/>
                <a:ea typeface="+mn-ea"/>
                <a:cs typeface="+mn-cs"/>
              </a:rPr>
              <a:t>Toelichting bouwstenen</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chemeClr val="bg1"/>
                </a:solidFill>
                <a:effectLst/>
                <a:uLnTx/>
                <a:uFillTx/>
                <a:latin typeface="Calibri" panose="020F0502020204030204"/>
                <a:ea typeface="+mn-ea"/>
                <a:cs typeface="+mn-cs"/>
              </a:rPr>
              <a:t>Andere kijk, heldere principes</a:t>
            </a: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chemeClr val="bg1"/>
                </a:solidFill>
                <a:effectLst/>
                <a:uLnTx/>
                <a:uFillTx/>
                <a:latin typeface="Calibri" panose="020F0502020204030204"/>
                <a:ea typeface="+mn-ea"/>
                <a:cs typeface="+mn-cs"/>
              </a:rPr>
              <a:t>Energiegemeenschappen ontstaan op een nieuw speelveld van een waardegedreven economie en samenleving. Dit speelveld werkt met andere principes en spelregels dan de dominante, geldgedreven economie (onder andere samenwerking met regeneratie als doel versus concurrentie met geldwinst als doel). Om de ontwikkeling van Energiegemeenschappen te bevorderen, is het belangrijk een gelijk speelveld te creëren met nieuwe spelregels en andere rollen voor de spelers. Om betrokkenheid te creëren is het belangrijk dat eigenaarschap en daarmee zeggenschap over de opgave zoveel mogelijk bij de inwoners zelf liggen.</a:t>
            </a:r>
          </a:p>
        </p:txBody>
      </p:sp>
      <p:sp>
        <p:nvSpPr>
          <p:cNvPr id="9" name="Tekstvak 8">
            <a:extLst>
              <a:ext uri="{FF2B5EF4-FFF2-40B4-BE49-F238E27FC236}">
                <a16:creationId xmlns:a16="http://schemas.microsoft.com/office/drawing/2014/main" id="{DCBE6CB7-6E7A-4B2F-A065-B5798A3FACA5}"/>
              </a:ext>
            </a:extLst>
          </p:cNvPr>
          <p:cNvSpPr txBox="1"/>
          <p:nvPr/>
        </p:nvSpPr>
        <p:spPr>
          <a:xfrm>
            <a:off x="5021362" y="2785730"/>
            <a:ext cx="4680241" cy="3785652"/>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chemeClr val="bg1"/>
                </a:solidFill>
                <a:effectLst/>
                <a:uLnTx/>
                <a:uFillTx/>
                <a:latin typeface="Calibri" panose="020F0502020204030204"/>
                <a:ea typeface="+mn-ea"/>
                <a:cs typeface="+mn-cs"/>
              </a:rPr>
              <a:t>Eigen organisatie, Communicatie en een Plek</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chemeClr val="bg1"/>
                </a:solidFill>
                <a:effectLst/>
                <a:uLnTx/>
                <a:uFillTx/>
                <a:latin typeface="Calibri" panose="020F0502020204030204"/>
                <a:ea typeface="+mn-ea"/>
                <a:cs typeface="+mn-cs"/>
              </a:rPr>
              <a:t>Een intrinsiek gemotiveerd team, een eigen plek en zichtbaarheid in de gemeenschap zijn belangrijke succesfactoren voor energiegemeenschappen. De ontwikkeling naar een professionele organisatie vraagt tijd. Bewonersinitiatieven beginnen vaak met kleine bijeenkomsten en projecten en groeien in fasen naar een professionele organisatie of bewonersbedrijf. </a:t>
            </a:r>
            <a:endParaRPr kumimoji="0" lang="nl-NL" sz="1600" b="0" i="0" u="none" strike="noStrike" kern="1200" cap="none" spc="0" normalizeH="0" baseline="0" noProof="0" dirty="0">
              <a:ln>
                <a:noFill/>
              </a:ln>
              <a:solidFill>
                <a:schemeClr val="bg1"/>
              </a:solidFill>
              <a:effectLst/>
              <a:highlight>
                <a:srgbClr val="FFFF00"/>
              </a:highlight>
              <a:uLnTx/>
              <a:uFillTx/>
              <a:latin typeface="Calibri" panose="020F0502020204030204"/>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br>
              <a:rPr kumimoji="0" lang="nl-NL" sz="16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nl-NL" sz="1600" b="1" i="0" u="none" strike="noStrike" kern="1200" cap="none" spc="0" normalizeH="0" baseline="0" noProof="0" dirty="0">
                <a:ln>
                  <a:noFill/>
                </a:ln>
                <a:solidFill>
                  <a:schemeClr val="bg1"/>
                </a:solidFill>
                <a:effectLst/>
                <a:uLnTx/>
                <a:uFillTx/>
                <a:latin typeface="Calibri" panose="020F0502020204030204"/>
                <a:ea typeface="+mn-ea"/>
                <a:cs typeface="+mn-cs"/>
              </a:rPr>
              <a:t>Netwerksamenwerking</a:t>
            </a: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chemeClr val="bg1"/>
                </a:solidFill>
                <a:effectLst/>
                <a:uLnTx/>
                <a:uFillTx/>
                <a:latin typeface="Calibri" panose="020F0502020204030204"/>
                <a:ea typeface="+mn-ea"/>
                <a:cs typeface="+mn-cs"/>
              </a:rPr>
              <a:t>De energietransitie kan alleen slagen als inwoners, bedrijven, overheden en maatschappelijke organisaties in gelijkwaardig en duurzaam partnerschap gaan samenwerken. </a:t>
            </a:r>
            <a:endParaRPr kumimoji="0" lang="nl-NL" sz="1600" b="0" i="0" u="none" strike="noStrike" kern="1200" cap="none" spc="0" normalizeH="0" baseline="0" noProof="0" dirty="0">
              <a:ln>
                <a:noFill/>
              </a:ln>
              <a:solidFill>
                <a:schemeClr val="bg1"/>
              </a:solidFill>
              <a:effectLst/>
              <a:highlight>
                <a:srgbClr val="FFFF00"/>
              </a:highligh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000DA2D4-3D10-4B31-BCFD-30FC5892E41C}"/>
              </a:ext>
            </a:extLst>
          </p:cNvPr>
          <p:cNvSpPr txBox="1"/>
          <p:nvPr/>
        </p:nvSpPr>
        <p:spPr>
          <a:xfrm>
            <a:off x="181942" y="2441321"/>
            <a:ext cx="1318661" cy="307777"/>
          </a:xfrm>
          <a:prstGeom prst="rect">
            <a:avLst/>
          </a:prstGeom>
          <a:noFill/>
        </p:spPr>
        <p:txBody>
          <a:bodyPr wrap="square" rtlCol="0">
            <a:spAutoFit/>
          </a:bodyPr>
          <a:lstStyle/>
          <a:p>
            <a:r>
              <a:rPr lang="nl-NL" sz="1400" b="1" dirty="0">
                <a:solidFill>
                  <a:srgbClr val="FF0000"/>
                </a:solidFill>
              </a:rPr>
              <a:t>BOUWSTENEN</a:t>
            </a:r>
          </a:p>
        </p:txBody>
      </p:sp>
      <p:pic>
        <p:nvPicPr>
          <p:cNvPr id="11" name="Afbeelding 10">
            <a:extLst>
              <a:ext uri="{FF2B5EF4-FFF2-40B4-BE49-F238E27FC236}">
                <a16:creationId xmlns:a16="http://schemas.microsoft.com/office/drawing/2014/main" id="{25738488-30A6-4F72-86AE-0535BE9A3BF8}"/>
              </a:ext>
            </a:extLst>
          </p:cNvPr>
          <p:cNvPicPr>
            <a:picLocks noChangeAspect="1"/>
          </p:cNvPicPr>
          <p:nvPr/>
        </p:nvPicPr>
        <p:blipFill>
          <a:blip r:embed="rId2"/>
          <a:stretch>
            <a:fillRect/>
          </a:stretch>
        </p:blipFill>
        <p:spPr>
          <a:xfrm>
            <a:off x="8567413" y="6461560"/>
            <a:ext cx="1270535" cy="346510"/>
          </a:xfrm>
          <a:prstGeom prst="rect">
            <a:avLst/>
          </a:prstGeom>
        </p:spPr>
      </p:pic>
      <p:pic>
        <p:nvPicPr>
          <p:cNvPr id="6" name="Afbeelding 5">
            <a:extLst>
              <a:ext uri="{FF2B5EF4-FFF2-40B4-BE49-F238E27FC236}">
                <a16:creationId xmlns:a16="http://schemas.microsoft.com/office/drawing/2014/main" id="{847E47E4-29AF-44C7-90F1-2E2711DD856E}"/>
              </a:ext>
            </a:extLst>
          </p:cNvPr>
          <p:cNvPicPr>
            <a:picLocks noChangeAspect="1"/>
          </p:cNvPicPr>
          <p:nvPr/>
        </p:nvPicPr>
        <p:blipFill rotWithShape="1">
          <a:blip r:embed="rId3">
            <a:extLst>
              <a:ext uri="{28A0092B-C50C-407E-A947-70E740481C1C}">
                <a14:useLocalDpi xmlns:a14="http://schemas.microsoft.com/office/drawing/2010/main" val="0"/>
              </a:ext>
            </a:extLst>
          </a:blip>
          <a:srcRect t="62828"/>
          <a:stretch/>
        </p:blipFill>
        <p:spPr>
          <a:xfrm>
            <a:off x="2334491" y="1354528"/>
            <a:ext cx="3328940" cy="1796724"/>
          </a:xfrm>
          <a:prstGeom prst="rect">
            <a:avLst/>
          </a:prstGeom>
        </p:spPr>
      </p:pic>
    </p:spTree>
    <p:extLst>
      <p:ext uri="{BB962C8B-B14F-4D97-AF65-F5344CB8AC3E}">
        <p14:creationId xmlns:p14="http://schemas.microsoft.com/office/powerpoint/2010/main" val="112450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992C42B0-2608-4842-B8A3-526F541A2396}"/>
              </a:ext>
            </a:extLst>
          </p:cNvPr>
          <p:cNvPicPr>
            <a:picLocks noChangeAspect="1"/>
          </p:cNvPicPr>
          <p:nvPr/>
        </p:nvPicPr>
        <p:blipFill>
          <a:blip r:embed="rId2"/>
          <a:stretch>
            <a:fillRect/>
          </a:stretch>
        </p:blipFill>
        <p:spPr>
          <a:xfrm>
            <a:off x="9510507" y="6524805"/>
            <a:ext cx="271962" cy="276851"/>
          </a:xfrm>
          <a:prstGeom prst="rect">
            <a:avLst/>
          </a:prstGeom>
        </p:spPr>
      </p:pic>
      <p:sp>
        <p:nvSpPr>
          <p:cNvPr id="19" name="Tekstvak 18">
            <a:extLst>
              <a:ext uri="{FF2B5EF4-FFF2-40B4-BE49-F238E27FC236}">
                <a16:creationId xmlns:a16="http://schemas.microsoft.com/office/drawing/2014/main" id="{E2D1F08E-8C7C-457C-A667-CCA4DBD4DA76}"/>
              </a:ext>
            </a:extLst>
          </p:cNvPr>
          <p:cNvSpPr txBox="1"/>
          <p:nvPr/>
        </p:nvSpPr>
        <p:spPr>
          <a:xfrm>
            <a:off x="8363375" y="6588757"/>
            <a:ext cx="1108016" cy="215444"/>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FF6600"/>
                </a:solidFill>
                <a:effectLst/>
                <a:uLnTx/>
                <a:uFillTx/>
                <a:latin typeface="Calibri" panose="020F0502020204030204"/>
                <a:ea typeface="+mn-ea"/>
                <a:cs typeface="+mn-cs"/>
              </a:rPr>
              <a:t>transitie</a:t>
            </a:r>
            <a:r>
              <a:rPr kumimoji="0" lang="nl-NL" sz="1400" b="1" i="0" u="none" strike="noStrike" kern="1200" cap="none" spc="0" normalizeH="0" baseline="0" noProof="0" dirty="0">
                <a:ln>
                  <a:noFill/>
                </a:ln>
                <a:solidFill>
                  <a:srgbClr val="666633"/>
                </a:solidFill>
                <a:effectLst/>
                <a:uLnTx/>
                <a:uFillTx/>
                <a:latin typeface="Calibri" panose="020F0502020204030204"/>
                <a:ea typeface="+mn-ea"/>
                <a:cs typeface="+mn-cs"/>
              </a:rPr>
              <a:t>reizen</a:t>
            </a: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8" name="Tekstvak 7">
            <a:extLst>
              <a:ext uri="{FF2B5EF4-FFF2-40B4-BE49-F238E27FC236}">
                <a16:creationId xmlns:a16="http://schemas.microsoft.com/office/drawing/2014/main" id="{7F64239C-AE6C-4AA6-BA16-3D84FC1A19E2}"/>
              </a:ext>
            </a:extLst>
          </p:cNvPr>
          <p:cNvSpPr txBox="1"/>
          <p:nvPr/>
        </p:nvSpPr>
        <p:spPr>
          <a:xfrm>
            <a:off x="133437" y="2904154"/>
            <a:ext cx="4680241" cy="3785652"/>
          </a:xfrm>
          <a:prstGeom prst="rect">
            <a:avLst/>
          </a:prstGeom>
          <a:noFill/>
        </p:spPr>
        <p:txBody>
          <a:bodyPr wrap="square" rtlCol="0">
            <a:spAutoFit/>
          </a:bodyPr>
          <a:lstStyle/>
          <a:p>
            <a:pPr defTabSz="742950">
              <a:defRPr/>
            </a:pPr>
            <a:r>
              <a:rPr lang="nl-NL" sz="1600" b="1" dirty="0">
                <a:solidFill>
                  <a:schemeClr val="bg1"/>
                </a:solidFill>
                <a:latin typeface="Calibri" panose="020F0502020204030204"/>
              </a:rPr>
              <a:t>Investeringsbereidheid</a:t>
            </a:r>
          </a:p>
          <a:p>
            <a:pPr defTabSz="742950">
              <a:defRPr/>
            </a:pPr>
            <a:r>
              <a:rPr lang="nl-NL" sz="1600" dirty="0">
                <a:solidFill>
                  <a:schemeClr val="bg1"/>
                </a:solidFill>
                <a:latin typeface="Calibri" panose="020F0502020204030204"/>
              </a:rPr>
              <a:t>Het is slim om de waarde van het sociaal kapitaal van een gemeenschap te benutten bij de ontwikkeling van lokale energievoorzieningen. Deze waarde is groot, immers het takes a village to raise a child, maar ook om de energietransitie te realiseren. Deze waarde kan benut worden als er een relatie en vertrouwen is tussen investeerders en de gemeenschap. Het is daarom slim om deze waarde te benoemen (valuecase) en in deze relatie te investeren (businesscase). Deze relatie komt niet tot stand binnen een geldgedreven propositie en vraagt een oprechte intentie van overheid en investeerders om de gemeenschap zoveel mogelijk eigenaarschap te geven over haar eigen energievoorziening.</a:t>
            </a:r>
          </a:p>
        </p:txBody>
      </p:sp>
      <p:sp>
        <p:nvSpPr>
          <p:cNvPr id="9" name="Tekstvak 8">
            <a:extLst>
              <a:ext uri="{FF2B5EF4-FFF2-40B4-BE49-F238E27FC236}">
                <a16:creationId xmlns:a16="http://schemas.microsoft.com/office/drawing/2014/main" id="{3E2E3E36-DA22-4CC9-8E45-71AD3981DB20}"/>
              </a:ext>
            </a:extLst>
          </p:cNvPr>
          <p:cNvSpPr txBox="1"/>
          <p:nvPr/>
        </p:nvSpPr>
        <p:spPr>
          <a:xfrm>
            <a:off x="5074086" y="2904154"/>
            <a:ext cx="4680241" cy="3046988"/>
          </a:xfrm>
          <a:prstGeom prst="rect">
            <a:avLst/>
          </a:prstGeom>
          <a:noFill/>
        </p:spPr>
        <p:txBody>
          <a:bodyPr wrap="square" rtlCol="0">
            <a:spAutoFit/>
          </a:bodyPr>
          <a:lstStyle/>
          <a:p>
            <a:pPr defTabSz="742950">
              <a:defRPr/>
            </a:pPr>
            <a:r>
              <a:rPr lang="nl-NL" sz="1600" b="1" dirty="0">
                <a:solidFill>
                  <a:schemeClr val="bg1"/>
                </a:solidFill>
                <a:latin typeface="Calibri" panose="020F0502020204030204"/>
              </a:rPr>
              <a:t>Faciliterende, ruimtegevende overheid</a:t>
            </a:r>
          </a:p>
          <a:p>
            <a:pPr defTabSz="742950">
              <a:defRPr/>
            </a:pPr>
            <a:r>
              <a:rPr lang="nl-NL" sz="1600" dirty="0">
                <a:solidFill>
                  <a:schemeClr val="bg1"/>
                </a:solidFill>
                <a:latin typeface="Calibri" panose="020F0502020204030204"/>
              </a:rPr>
              <a:t>Samenwerking aangaan vanuit gelijkwaardig partnerschap, en niet vanuit het oude model: opdrachtrelatie of subsidierelatie. Concreet is de vraag van de overheid aan de Energiegemeenschap: waarmee kunnen we je helpen om je doelen te realiseren? En niet (= oude manier van denken en werken): wil jij (Energiegemeenschap) meehelpen met het realiseren van overheidsdoelen? De overheid moet zich realiseren dat Energiegemeenschappen vaak klein beginnen en langzaam groeien. </a:t>
            </a:r>
          </a:p>
          <a:p>
            <a:pPr defTabSz="742950">
              <a:defRPr/>
            </a:pPr>
            <a:endParaRPr lang="nl-NL" sz="1600" dirty="0">
              <a:solidFill>
                <a:schemeClr val="bg1"/>
              </a:solidFill>
              <a:latin typeface="Calibri" panose="020F0502020204030204"/>
            </a:endParaRPr>
          </a:p>
        </p:txBody>
      </p:sp>
      <p:sp>
        <p:nvSpPr>
          <p:cNvPr id="10" name="Tekstvak 9">
            <a:extLst>
              <a:ext uri="{FF2B5EF4-FFF2-40B4-BE49-F238E27FC236}">
                <a16:creationId xmlns:a16="http://schemas.microsoft.com/office/drawing/2014/main" id="{96F977ED-0299-441E-BCBC-F2EAD919324F}"/>
              </a:ext>
            </a:extLst>
          </p:cNvPr>
          <p:cNvSpPr txBox="1"/>
          <p:nvPr/>
        </p:nvSpPr>
        <p:spPr>
          <a:xfrm>
            <a:off x="181942" y="2441321"/>
            <a:ext cx="1318661" cy="307777"/>
          </a:xfrm>
          <a:prstGeom prst="rect">
            <a:avLst/>
          </a:prstGeom>
          <a:noFill/>
        </p:spPr>
        <p:txBody>
          <a:bodyPr wrap="square" rtlCol="0">
            <a:spAutoFit/>
          </a:bodyPr>
          <a:lstStyle/>
          <a:p>
            <a:r>
              <a:rPr lang="nl-NL" sz="1400" b="1" dirty="0">
                <a:solidFill>
                  <a:srgbClr val="FF0000"/>
                </a:solidFill>
              </a:rPr>
              <a:t>BOUWSTENEN</a:t>
            </a:r>
          </a:p>
        </p:txBody>
      </p:sp>
      <p:pic>
        <p:nvPicPr>
          <p:cNvPr id="11" name="Afbeelding 10">
            <a:extLst>
              <a:ext uri="{FF2B5EF4-FFF2-40B4-BE49-F238E27FC236}">
                <a16:creationId xmlns:a16="http://schemas.microsoft.com/office/drawing/2014/main" id="{486ADA91-B1C3-4E62-8801-FC4281410B8E}"/>
              </a:ext>
            </a:extLst>
          </p:cNvPr>
          <p:cNvPicPr>
            <a:picLocks noChangeAspect="1"/>
          </p:cNvPicPr>
          <p:nvPr/>
        </p:nvPicPr>
        <p:blipFill rotWithShape="1">
          <a:blip r:embed="rId3">
            <a:extLst>
              <a:ext uri="{28A0092B-C50C-407E-A947-70E740481C1C}">
                <a14:useLocalDpi xmlns:a14="http://schemas.microsoft.com/office/drawing/2010/main" val="0"/>
              </a:ext>
            </a:extLst>
          </a:blip>
          <a:srcRect t="21248" r="41053" b="61369"/>
          <a:stretch/>
        </p:blipFill>
        <p:spPr>
          <a:xfrm>
            <a:off x="7053792" y="1585338"/>
            <a:ext cx="2784156" cy="1192150"/>
          </a:xfrm>
          <a:prstGeom prst="rect">
            <a:avLst/>
          </a:prstGeom>
        </p:spPr>
      </p:pic>
    </p:spTree>
    <p:extLst>
      <p:ext uri="{BB962C8B-B14F-4D97-AF65-F5344CB8AC3E}">
        <p14:creationId xmlns:p14="http://schemas.microsoft.com/office/powerpoint/2010/main" val="402772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hoek 70">
            <a:extLst>
              <a:ext uri="{FF2B5EF4-FFF2-40B4-BE49-F238E27FC236}">
                <a16:creationId xmlns:a16="http://schemas.microsoft.com/office/drawing/2014/main" id="{E60D07FA-876A-9E88-60C3-E464442DBDF4}"/>
              </a:ext>
            </a:extLst>
          </p:cNvPr>
          <p:cNvSpPr/>
          <p:nvPr/>
        </p:nvSpPr>
        <p:spPr>
          <a:xfrm>
            <a:off x="-3" y="2785730"/>
            <a:ext cx="5021365" cy="407227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7BC7E004-2FF3-C94D-3177-19F79543AB42}"/>
              </a:ext>
            </a:extLst>
          </p:cNvPr>
          <p:cNvSpPr/>
          <p:nvPr/>
        </p:nvSpPr>
        <p:spPr>
          <a:xfrm>
            <a:off x="4940646" y="2785730"/>
            <a:ext cx="4968791" cy="407227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kstvak 62">
            <a:extLst>
              <a:ext uri="{FF2B5EF4-FFF2-40B4-BE49-F238E27FC236}">
                <a16:creationId xmlns:a16="http://schemas.microsoft.com/office/drawing/2014/main" id="{88D6373B-364D-35B7-CB96-CCB38E989CC8}"/>
              </a:ext>
            </a:extLst>
          </p:cNvPr>
          <p:cNvSpPr txBox="1"/>
          <p:nvPr/>
        </p:nvSpPr>
        <p:spPr>
          <a:xfrm>
            <a:off x="153438" y="133741"/>
            <a:ext cx="9684510"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SAMENVATTING COMMUNITY OF PRACTICE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ENERGIEGEMEENSCHAPPEN</a:t>
            </a:r>
          </a:p>
        </p:txBody>
      </p:sp>
      <p:sp>
        <p:nvSpPr>
          <p:cNvPr id="8" name="Tekstvak 7">
            <a:extLst>
              <a:ext uri="{FF2B5EF4-FFF2-40B4-BE49-F238E27FC236}">
                <a16:creationId xmlns:a16="http://schemas.microsoft.com/office/drawing/2014/main" id="{2C7981BA-E32C-42E2-87AB-6AD679EB478A}"/>
              </a:ext>
            </a:extLst>
          </p:cNvPr>
          <p:cNvSpPr txBox="1"/>
          <p:nvPr/>
        </p:nvSpPr>
        <p:spPr>
          <a:xfrm>
            <a:off x="153438" y="3045144"/>
            <a:ext cx="4562941" cy="2554545"/>
          </a:xfrm>
          <a:prstGeom prst="rect">
            <a:avLst/>
          </a:prstGeom>
          <a:noFill/>
        </p:spPr>
        <p:txBody>
          <a:bodyPr wrap="square">
            <a:spAutoFit/>
          </a:bodyPr>
          <a:lstStyle/>
          <a:p>
            <a:pPr defTabSz="742950">
              <a:defRPr/>
            </a:pPr>
            <a:r>
              <a:rPr lang="nl-NL" sz="2000" b="1" dirty="0">
                <a:solidFill>
                  <a:schemeClr val="bg1"/>
                </a:solidFill>
                <a:latin typeface="Calibri" panose="020F0502020204030204"/>
              </a:rPr>
              <a:t>Waarde van Energiegemeenschappen</a:t>
            </a:r>
          </a:p>
          <a:p>
            <a:pPr defTabSz="742950">
              <a:defRPr/>
            </a:pPr>
            <a:r>
              <a:rPr lang="nl-NL" sz="2000" dirty="0">
                <a:solidFill>
                  <a:schemeClr val="bg1"/>
                </a:solidFill>
                <a:latin typeface="Calibri" panose="020F0502020204030204"/>
              </a:rPr>
              <a:t>In één zin is de waarde van een Energiegemeenschap: een betrouwbare, betaalbare, lokale energievoorziening waar inwoners zeggenschap over hebben.</a:t>
            </a:r>
          </a:p>
          <a:p>
            <a:pPr defTabSz="742950">
              <a:defRPr/>
            </a:pPr>
            <a:br>
              <a:rPr lang="nl-NL" sz="2000" dirty="0">
                <a:solidFill>
                  <a:schemeClr val="bg1"/>
                </a:solidFill>
                <a:latin typeface="Calibri" panose="020F0502020204030204"/>
              </a:rPr>
            </a:br>
            <a:r>
              <a:rPr lang="nl-NL" sz="2000" dirty="0">
                <a:solidFill>
                  <a:schemeClr val="bg1"/>
                </a:solidFill>
                <a:latin typeface="Calibri" panose="020F0502020204030204"/>
              </a:rPr>
              <a:t>In de CoP werd hier met de volgende woorden meer invulling aan gegeven:</a:t>
            </a:r>
          </a:p>
        </p:txBody>
      </p:sp>
      <p:sp>
        <p:nvSpPr>
          <p:cNvPr id="9" name="Tekstvak 8">
            <a:extLst>
              <a:ext uri="{FF2B5EF4-FFF2-40B4-BE49-F238E27FC236}">
                <a16:creationId xmlns:a16="http://schemas.microsoft.com/office/drawing/2014/main" id="{A187D1A6-96FD-43B1-92F7-4004A680153C}"/>
              </a:ext>
            </a:extLst>
          </p:cNvPr>
          <p:cNvSpPr txBox="1"/>
          <p:nvPr/>
        </p:nvSpPr>
        <p:spPr>
          <a:xfrm>
            <a:off x="181942" y="2441321"/>
            <a:ext cx="1318661" cy="307777"/>
          </a:xfrm>
          <a:prstGeom prst="rect">
            <a:avLst/>
          </a:prstGeom>
          <a:noFill/>
        </p:spPr>
        <p:txBody>
          <a:bodyPr wrap="square" rtlCol="0">
            <a:spAutoFit/>
          </a:bodyPr>
          <a:lstStyle/>
          <a:p>
            <a:r>
              <a:rPr lang="nl-NL" sz="1400" b="1" dirty="0">
                <a:solidFill>
                  <a:srgbClr val="FF0000"/>
                </a:solidFill>
              </a:rPr>
              <a:t>WAARDE</a:t>
            </a:r>
          </a:p>
        </p:txBody>
      </p:sp>
      <p:sp>
        <p:nvSpPr>
          <p:cNvPr id="11" name="Tekstballon: rechthoek met afgeronde hoeken 10">
            <a:extLst>
              <a:ext uri="{FF2B5EF4-FFF2-40B4-BE49-F238E27FC236}">
                <a16:creationId xmlns:a16="http://schemas.microsoft.com/office/drawing/2014/main" id="{27201435-99A4-4488-9436-661749FE8EAF}"/>
              </a:ext>
            </a:extLst>
          </p:cNvPr>
          <p:cNvSpPr/>
          <p:nvPr/>
        </p:nvSpPr>
        <p:spPr>
          <a:xfrm>
            <a:off x="5715521" y="3259661"/>
            <a:ext cx="3785361" cy="2829944"/>
          </a:xfrm>
          <a:prstGeom prst="wedgeRoundRectCallout">
            <a:avLst>
              <a:gd name="adj1" fmla="val -63841"/>
              <a:gd name="adj2" fmla="val -36658"/>
              <a:gd name="adj3" fmla="val 16667"/>
            </a:avLst>
          </a:prstGeom>
          <a:solidFill>
            <a:schemeClr val="bg1">
              <a:alpha val="50000"/>
            </a:schemeClr>
          </a:solidFill>
          <a:ln w="635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500" b="1" dirty="0">
                <a:solidFill>
                  <a:schemeClr val="tx1"/>
                </a:solidFill>
              </a:rPr>
              <a:t>WAARDE VOOR INWONERS</a:t>
            </a:r>
          </a:p>
          <a:p>
            <a:br>
              <a:rPr lang="nl-NL" sz="1500" b="1" dirty="0">
                <a:solidFill>
                  <a:schemeClr val="tx1"/>
                </a:solidFill>
              </a:rPr>
            </a:br>
            <a:r>
              <a:rPr lang="nl-NL" sz="1500" b="1" dirty="0">
                <a:solidFill>
                  <a:schemeClr val="tx1"/>
                </a:solidFill>
              </a:rPr>
              <a:t>Zelfredzaamheid, eigenaarschap, zeggenschap, onafhankelijkheid, vertrouwen, nabijheid, zingeving, wij-gevoel, gezamenlijke inkoop en beheer, geldstromen in de wijk houden, kostenbesparing, betrouwbare en betaalbare energie – stabiele prijs, eerlijk rendement, winst terug naar de gemeenschap, ontzorging.</a:t>
            </a:r>
          </a:p>
        </p:txBody>
      </p:sp>
      <p:pic>
        <p:nvPicPr>
          <p:cNvPr id="12" name="Afbeelding 11">
            <a:extLst>
              <a:ext uri="{FF2B5EF4-FFF2-40B4-BE49-F238E27FC236}">
                <a16:creationId xmlns:a16="http://schemas.microsoft.com/office/drawing/2014/main" id="{55C89661-3DB1-4300-A4F3-20B95BD1CCB9}"/>
              </a:ext>
            </a:extLst>
          </p:cNvPr>
          <p:cNvPicPr>
            <a:picLocks noChangeAspect="1"/>
          </p:cNvPicPr>
          <p:nvPr/>
        </p:nvPicPr>
        <p:blipFill>
          <a:blip r:embed="rId2"/>
          <a:stretch>
            <a:fillRect/>
          </a:stretch>
        </p:blipFill>
        <p:spPr>
          <a:xfrm>
            <a:off x="8567413" y="6461560"/>
            <a:ext cx="1270535" cy="346510"/>
          </a:xfrm>
          <a:prstGeom prst="rect">
            <a:avLst/>
          </a:prstGeom>
        </p:spPr>
      </p:pic>
      <p:pic>
        <p:nvPicPr>
          <p:cNvPr id="10" name="Afbeelding 9">
            <a:extLst>
              <a:ext uri="{FF2B5EF4-FFF2-40B4-BE49-F238E27FC236}">
                <a16:creationId xmlns:a16="http://schemas.microsoft.com/office/drawing/2014/main" id="{A7BC0CD0-01B6-4566-A45A-079C06535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991" y="968057"/>
            <a:ext cx="3298775" cy="2161897"/>
          </a:xfrm>
          <a:prstGeom prst="rect">
            <a:avLst/>
          </a:prstGeom>
        </p:spPr>
      </p:pic>
    </p:spTree>
    <p:extLst>
      <p:ext uri="{BB962C8B-B14F-4D97-AF65-F5344CB8AC3E}">
        <p14:creationId xmlns:p14="http://schemas.microsoft.com/office/powerpoint/2010/main" val="2373589755"/>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1403</Words>
  <Application>Microsoft Office PowerPoint</Application>
  <PresentationFormat>A4 (210 x 297 mm)</PresentationFormat>
  <Paragraphs>129</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Agency FB</vt: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patricia van der haak</dc:creator>
  <cp:lastModifiedBy>Carla Evora Delgado-Swiatkowski | LSA Bewoners</cp:lastModifiedBy>
  <cp:revision>24</cp:revision>
  <dcterms:created xsi:type="dcterms:W3CDTF">2023-12-19T08:13:03Z</dcterms:created>
  <dcterms:modified xsi:type="dcterms:W3CDTF">2024-04-25T06:02:01Z</dcterms:modified>
</cp:coreProperties>
</file>